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0"/>
  </p:notesMasterIdLst>
  <p:sldIdLst>
    <p:sldId id="257" r:id="rId2"/>
    <p:sldId id="283" r:id="rId3"/>
    <p:sldId id="272" r:id="rId4"/>
    <p:sldId id="273" r:id="rId5"/>
    <p:sldId id="274" r:id="rId6"/>
    <p:sldId id="284" r:id="rId7"/>
    <p:sldId id="286" r:id="rId8"/>
    <p:sldId id="290" r:id="rId9"/>
    <p:sldId id="295" r:id="rId10"/>
    <p:sldId id="292" r:id="rId11"/>
    <p:sldId id="288" r:id="rId12"/>
    <p:sldId id="289" r:id="rId13"/>
    <p:sldId id="259" r:id="rId14"/>
    <p:sldId id="260" r:id="rId15"/>
    <p:sldId id="261" r:id="rId16"/>
    <p:sldId id="262" r:id="rId17"/>
    <p:sldId id="263" r:id="rId18"/>
    <p:sldId id="264" r:id="rId19"/>
    <p:sldId id="270" r:id="rId20"/>
    <p:sldId id="271" r:id="rId21"/>
    <p:sldId id="276" r:id="rId22"/>
    <p:sldId id="277" r:id="rId23"/>
    <p:sldId id="278" r:id="rId24"/>
    <p:sldId id="296" r:id="rId25"/>
    <p:sldId id="297" r:id="rId26"/>
    <p:sldId id="265" r:id="rId27"/>
    <p:sldId id="294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bert Davis" initials="RD" lastIdx="1" clrIdx="0">
    <p:extLst/>
  </p:cmAuthor>
  <p:cmAuthor id="2" name="Robert Davis" initials="RD [2]" lastIdx="1" clrIdx="1">
    <p:extLst/>
  </p:cmAuthor>
  <p:cmAuthor id="3" name="Robert Davis" initials="RD [3]" lastIdx="1" clrIdx="2">
    <p:extLst/>
  </p:cmAuthor>
  <p:cmAuthor id="4" name="Robert Davis" initials="RD [4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14"/>
    <p:restoredTop sz="93706"/>
  </p:normalViewPr>
  <p:slideViewPr>
    <p:cSldViewPr snapToGrid="0" snapToObjects="1">
      <p:cViewPr>
        <p:scale>
          <a:sx n="100" d="100"/>
          <a:sy n="100" d="100"/>
        </p:scale>
        <p:origin x="1320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robert/Documents/University/Capstone/Results/All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robert/Downloads/linearoutput_x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Users/robert/Documents/University/Capstone/Results/AllData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Linear </a:t>
            </a:r>
            <a:r>
              <a:rPr lang="en-US" dirty="0" smtClean="0"/>
              <a:t>Output and Linear Output Double Magnetic Field </a:t>
            </a:r>
            <a:r>
              <a:rPr lang="en-US" dirty="0"/>
              <a:t>vs. CBS </a:t>
            </a:r>
            <a:r>
              <a:rPr lang="en-US" dirty="0" smtClean="0"/>
              <a:t>Enhancement </a:t>
            </a:r>
            <a:r>
              <a:rPr lang="en-US" dirty="0"/>
              <a:t>Factor</a:t>
            </a:r>
          </a:p>
        </c:rich>
      </c:tx>
      <c:layout>
        <c:manualLayout>
          <c:xMode val="edge"/>
          <c:yMode val="edge"/>
          <c:x val="0.179804158470517"/>
          <c:y val="0.00461893764434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1078247433112"/>
          <c:y val="0.138591072866548"/>
          <c:w val="0.870913858538601"/>
          <c:h val="0.686650002239292"/>
        </c:manualLayout>
      </c:layout>
      <c:scatterChart>
        <c:scatterStyle val="smoothMarker"/>
        <c:varyColors val="0"/>
        <c:ser>
          <c:idx val="0"/>
          <c:order val="0"/>
          <c:tx>
            <c:v>VB*l (rad)</c:v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70000"/>
                      <a:lumMod val="110000"/>
                    </a:schemeClr>
                  </a:gs>
                  <a:gs pos="100000">
                    <a:schemeClr val="accent1">
                      <a:tint val="82000"/>
                      <a:alpha val="74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'2B'!$A$3:$A$13</c:f>
              <c:numCache>
                <c:formatCode>General</c:formatCode>
                <c:ptCount val="1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</c:numCache>
            </c:numRef>
          </c:xVal>
          <c:yVal>
            <c:numRef>
              <c:f>'2B'!$J$3:$J$13</c:f>
              <c:numCache>
                <c:formatCode>General</c:formatCode>
                <c:ptCount val="11"/>
                <c:pt idx="0">
                  <c:v>1.67675339954354</c:v>
                </c:pt>
                <c:pt idx="1">
                  <c:v>1.557162994901687</c:v>
                </c:pt>
                <c:pt idx="2">
                  <c:v>1.486302314674318</c:v>
                </c:pt>
                <c:pt idx="3">
                  <c:v>1.441727687374807</c:v>
                </c:pt>
                <c:pt idx="4">
                  <c:v>1.41093361496179</c:v>
                </c:pt>
                <c:pt idx="5">
                  <c:v>1.387792638658495</c:v>
                </c:pt>
                <c:pt idx="6">
                  <c:v>1.369772367910737</c:v>
                </c:pt>
                <c:pt idx="7">
                  <c:v>1.355523226910457</c:v>
                </c:pt>
                <c:pt idx="8">
                  <c:v>1.34359351782412</c:v>
                </c:pt>
                <c:pt idx="9">
                  <c:v>1.333407522813265</c:v>
                </c:pt>
                <c:pt idx="10">
                  <c:v>1.324573920694734</c:v>
                </c:pt>
              </c:numCache>
            </c:numRef>
          </c:yVal>
          <c:smooth val="1"/>
        </c:ser>
        <c:ser>
          <c:idx val="1"/>
          <c:order val="1"/>
          <c:tx>
            <c:v>V2B*l (rad)</c:v>
          </c:tx>
          <c:spPr>
            <a:ln w="9525" cap="flat" cmpd="sng" algn="ctr">
              <a:solidFill>
                <a:schemeClr val="accent2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tint val="70000"/>
                      <a:lumMod val="110000"/>
                    </a:schemeClr>
                  </a:gs>
                  <a:gs pos="100000">
                    <a:schemeClr val="accent2">
                      <a:tint val="82000"/>
                      <a:alpha val="74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LinearOutput!$A$3:$A$13</c:f>
              <c:numCache>
                <c:formatCode>General</c:formatCode>
                <c:ptCount val="1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</c:numCache>
            </c:numRef>
          </c:xVal>
          <c:yVal>
            <c:numRef>
              <c:f>LinearOutput!$J$3:$J$13</c:f>
              <c:numCache>
                <c:formatCode>General</c:formatCode>
                <c:ptCount val="11"/>
                <c:pt idx="0">
                  <c:v>1.677246343353726</c:v>
                </c:pt>
                <c:pt idx="1">
                  <c:v>1.613711555712839</c:v>
                </c:pt>
                <c:pt idx="2">
                  <c:v>1.5563849463729</c:v>
                </c:pt>
                <c:pt idx="3">
                  <c:v>1.512176596347953</c:v>
                </c:pt>
                <c:pt idx="4">
                  <c:v>1.478748240748406</c:v>
                </c:pt>
                <c:pt idx="5">
                  <c:v>1.452314383348866</c:v>
                </c:pt>
                <c:pt idx="6">
                  <c:v>1.431789255586799</c:v>
                </c:pt>
                <c:pt idx="7">
                  <c:v>1.413993368562843</c:v>
                </c:pt>
                <c:pt idx="8">
                  <c:v>1.399575988017053</c:v>
                </c:pt>
                <c:pt idx="9">
                  <c:v>1.38748318413579</c:v>
                </c:pt>
                <c:pt idx="10">
                  <c:v>1.377275836914576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81887392"/>
        <c:axId val="-1081885344"/>
      </c:scatterChart>
      <c:valAx>
        <c:axId val="-1081887392"/>
        <c:scaling>
          <c:orientation val="minMax"/>
          <c:min val="0.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1885344"/>
        <c:crosses val="autoZero"/>
        <c:crossBetween val="midCat"/>
      </c:valAx>
      <c:valAx>
        <c:axId val="-1081885344"/>
        <c:scaling>
          <c:orientation val="minMax"/>
          <c:min val="1.2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188739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4904373013845"/>
          <c:y val="0.915787674346711"/>
          <c:w val="0.27019125397231"/>
          <c:h val="0.05187976214289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VBx * l vs. Coherant Backscattering Factor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VB*l (rad)</c:v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70000"/>
                      <a:lumMod val="110000"/>
                    </a:schemeClr>
                  </a:gs>
                  <a:gs pos="100000">
                    <a:schemeClr val="accent1">
                      <a:tint val="82000"/>
                      <a:alpha val="74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dLbls>
            <c:dLbl>
              <c:idx val="10"/>
              <c:layout/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rnd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linearoutput_x!$A$1:$A$11</c:f>
              <c:numCache>
                <c:formatCode>General</c:formatCode>
                <c:ptCount val="11"/>
                <c:pt idx="0">
                  <c:v>0.0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0.07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</c:numCache>
            </c:numRef>
          </c:xVal>
          <c:yVal>
            <c:numRef>
              <c:f>linearoutput_x!$J$1:$J$11</c:f>
              <c:numCache>
                <c:formatCode>General</c:formatCode>
                <c:ptCount val="11"/>
                <c:pt idx="0">
                  <c:v>1.680675071372628</c:v>
                </c:pt>
                <c:pt idx="1">
                  <c:v>1.67577301844498</c:v>
                </c:pt>
                <c:pt idx="2">
                  <c:v>1.671810906010344</c:v>
                </c:pt>
                <c:pt idx="3">
                  <c:v>1.667689468894288</c:v>
                </c:pt>
                <c:pt idx="4">
                  <c:v>1.661712741286975</c:v>
                </c:pt>
                <c:pt idx="5">
                  <c:v>1.655205831308573</c:v>
                </c:pt>
                <c:pt idx="6">
                  <c:v>1.64878089452683</c:v>
                </c:pt>
                <c:pt idx="7">
                  <c:v>1.643264537517589</c:v>
                </c:pt>
                <c:pt idx="8">
                  <c:v>1.635463404796222</c:v>
                </c:pt>
                <c:pt idx="9">
                  <c:v>1.628264918398846</c:v>
                </c:pt>
                <c:pt idx="10">
                  <c:v>1.621756682901495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84747872"/>
        <c:axId val="-1084744112"/>
      </c:scatterChart>
      <c:valAx>
        <c:axId val="-1084747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VB*l (rad)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4744112"/>
        <c:crosses val="autoZero"/>
        <c:crossBetween val="midCat"/>
      </c:valAx>
      <c:valAx>
        <c:axId val="-108474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Exx</a:t>
                </a:r>
                <a:r>
                  <a:rPr lang="en-US" dirty="0"/>
                  <a:t>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474787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Circular Output </a:t>
            </a:r>
            <a:r>
              <a:rPr lang="en-US" dirty="0" smtClean="0"/>
              <a:t>x-direction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2809664046824"/>
          <c:y val="0.116308206919961"/>
          <c:w val="0.827900569795364"/>
          <c:h val="0.717752537347832"/>
        </c:manualLayout>
      </c:layout>
      <c:scatterChart>
        <c:scatterStyle val="smoothMarker"/>
        <c:varyColors val="0"/>
        <c:ser>
          <c:idx val="0"/>
          <c:order val="0"/>
          <c:tx>
            <c:v>VB*l (rad)</c:v>
          </c:tx>
          <c:spPr>
            <a:ln w="9525" cap="flat" cmpd="sng" algn="ctr">
              <a:solidFill>
                <a:schemeClr val="accent1">
                  <a:alpha val="7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70000"/>
                      <a:lumMod val="110000"/>
                    </a:schemeClr>
                  </a:gs>
                  <a:gs pos="100000">
                    <a:schemeClr val="accent1">
                      <a:tint val="82000"/>
                      <a:alpha val="74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CircularOutput!$A$3:$A$13</c:f>
              <c:numCache>
                <c:formatCode>General</c:formatCode>
                <c:ptCount val="11"/>
                <c:pt idx="0">
                  <c:v>0.0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1.0</c:v>
                </c:pt>
              </c:numCache>
            </c:numRef>
          </c:xVal>
          <c:yVal>
            <c:numRef>
              <c:f>CircularOutput!$J$3:$J$13</c:f>
              <c:numCache>
                <c:formatCode>General</c:formatCode>
                <c:ptCount val="11"/>
                <c:pt idx="0">
                  <c:v>1.674784056613591</c:v>
                </c:pt>
                <c:pt idx="1">
                  <c:v>1.611217420817777</c:v>
                </c:pt>
                <c:pt idx="2">
                  <c:v>1.552369794735638</c:v>
                </c:pt>
                <c:pt idx="3">
                  <c:v>1.508376813851465</c:v>
                </c:pt>
                <c:pt idx="4">
                  <c:v>1.475062044007669</c:v>
                </c:pt>
                <c:pt idx="5">
                  <c:v>1.448745549391405</c:v>
                </c:pt>
                <c:pt idx="6">
                  <c:v>1.427760498586786</c:v>
                </c:pt>
                <c:pt idx="7">
                  <c:v>1.411272546645556</c:v>
                </c:pt>
                <c:pt idx="8">
                  <c:v>1.397646300177334</c:v>
                </c:pt>
                <c:pt idx="9">
                  <c:v>1.38545526980873</c:v>
                </c:pt>
                <c:pt idx="10">
                  <c:v>1.375262482060578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084711488"/>
        <c:axId val="-1084709008"/>
      </c:scatterChart>
      <c:valAx>
        <c:axId val="-1084711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4709008"/>
        <c:crosses val="autoZero"/>
        <c:crossBetween val="midCat"/>
      </c:valAx>
      <c:valAx>
        <c:axId val="-1084709008"/>
        <c:scaling>
          <c:orientation val="minMax"/>
          <c:min val="1.28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471148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1T21:14:14.498" idx="1">
    <p:pos x="10" y="10"/>
    <p:text>Types of diabetes - add more information about diabetics </p:text>
    <p:extLst>
      <p:ext uri="{C676402C-5697-4E1C-873F-D02D1690AC5C}">
        <p15:threadingInfo xmlns:p15="http://schemas.microsoft.com/office/powerpoint/2012/main" timeZoneBias="240"/>
      </p:ext>
    </p:extLst>
  </p:cm>
  <p:cm authorId="2" dt="2017-05-01T21:14:44.177" idx="1">
    <p:pos x="10" y="106"/>
    <p:text>Need something to monitor that</p:text>
    <p:extLst>
      <p:ext uri="{C676402C-5697-4E1C-873F-D02D1690AC5C}">
        <p15:threadingInfo xmlns:p15="http://schemas.microsoft.com/office/powerpoint/2012/main" timeZoneBias="240">
          <p15:parentCm authorId="1" idx="1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B2874-14A3-49FA-8074-9CCD2CCC53B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92758265-5586-4BEF-A2EC-044697B2F74F}">
      <dgm:prSet/>
      <dgm:spPr/>
      <dgm:t>
        <a:bodyPr/>
        <a:lstStyle/>
        <a:p>
          <a:r>
            <a:rPr lang="en-US"/>
            <a:t>Absorption</a:t>
          </a:r>
        </a:p>
      </dgm:t>
    </dgm:pt>
    <dgm:pt modelId="{E63B618E-898A-45E3-A383-7E6436C2C486}" type="parTrans" cxnId="{B38F0876-7AE7-4662-8D08-6AD1E0620813}">
      <dgm:prSet/>
      <dgm:spPr/>
      <dgm:t>
        <a:bodyPr/>
        <a:lstStyle/>
        <a:p>
          <a:endParaRPr lang="en-US"/>
        </a:p>
      </dgm:t>
    </dgm:pt>
    <dgm:pt modelId="{E75D3A86-3C39-47AC-B5B3-EE655E9D282D}" type="sibTrans" cxnId="{B38F0876-7AE7-4662-8D08-6AD1E062081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4842F5D-E298-484F-8EA6-8BBA46E5D62C}">
      <dgm:prSet/>
      <dgm:spPr/>
      <dgm:t>
        <a:bodyPr/>
        <a:lstStyle/>
        <a:p>
          <a:r>
            <a:rPr lang="en-US"/>
            <a:t>Scattering</a:t>
          </a:r>
        </a:p>
      </dgm:t>
    </dgm:pt>
    <dgm:pt modelId="{3413EC1C-C5E0-4EDA-90FE-1AB97E584346}" type="parTrans" cxnId="{C338A72F-A6C6-4887-B465-5E15F927C75C}">
      <dgm:prSet/>
      <dgm:spPr/>
      <dgm:t>
        <a:bodyPr/>
        <a:lstStyle/>
        <a:p>
          <a:endParaRPr lang="en-US"/>
        </a:p>
      </dgm:t>
    </dgm:pt>
    <dgm:pt modelId="{7FA9F027-6504-4094-BAA3-B6434CB96361}" type="sibTrans" cxnId="{C338A72F-A6C6-4887-B465-5E15F927C75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4203CC9-21B7-40C0-BD3C-8A726D5318E0}">
      <dgm:prSet/>
      <dgm:spPr/>
      <dgm:t>
        <a:bodyPr/>
        <a:lstStyle/>
        <a:p>
          <a:r>
            <a:rPr lang="en-US"/>
            <a:t>Polarization</a:t>
          </a:r>
        </a:p>
      </dgm:t>
    </dgm:pt>
    <dgm:pt modelId="{3158C3EA-6CA1-4F42-8F98-9D62470E3868}" type="parTrans" cxnId="{40794264-C595-4E14-8538-D85B87282F38}">
      <dgm:prSet/>
      <dgm:spPr/>
      <dgm:t>
        <a:bodyPr/>
        <a:lstStyle/>
        <a:p>
          <a:endParaRPr lang="en-US"/>
        </a:p>
      </dgm:t>
    </dgm:pt>
    <dgm:pt modelId="{57F25E30-BACC-4AEE-8D8C-4C42965F058B}" type="sibTrans" cxnId="{40794264-C595-4E14-8538-D85B87282F3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818B9CCE-321B-7A4C-9810-0E34B98A4E76}" type="pres">
      <dgm:prSet presAssocID="{01BB2874-14A3-49FA-8074-9CCD2CCC53B4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8B9F8A-2C49-F74D-A96D-22C18D338D58}" type="pres">
      <dgm:prSet presAssocID="{92758265-5586-4BEF-A2EC-044697B2F74F}" presName="compositeNode" presStyleCnt="0">
        <dgm:presLayoutVars>
          <dgm:bulletEnabled val="1"/>
        </dgm:presLayoutVars>
      </dgm:prSet>
      <dgm:spPr/>
    </dgm:pt>
    <dgm:pt modelId="{B3C40B83-9614-3A4F-8146-25D743F9EEB8}" type="pres">
      <dgm:prSet presAssocID="{92758265-5586-4BEF-A2EC-044697B2F74F}" presName="bgRect" presStyleLbl="alignNode1" presStyleIdx="0" presStyleCnt="3"/>
      <dgm:spPr/>
      <dgm:t>
        <a:bodyPr/>
        <a:lstStyle/>
        <a:p>
          <a:endParaRPr lang="en-US"/>
        </a:p>
      </dgm:t>
    </dgm:pt>
    <dgm:pt modelId="{21BBD15C-E2E0-3E4A-A7A0-3FA55915DE0E}" type="pres">
      <dgm:prSet presAssocID="{E75D3A86-3C39-47AC-B5B3-EE655E9D282D}" presName="sibTransNodeRect" presStyleLbl="align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E2DA61-76A3-F243-B9DA-9B11851404FE}" type="pres">
      <dgm:prSet presAssocID="{92758265-5586-4BEF-A2EC-044697B2F74F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2F74D-7173-1349-BA49-D9A2E36CA908}" type="pres">
      <dgm:prSet presAssocID="{E75D3A86-3C39-47AC-B5B3-EE655E9D282D}" presName="sibTrans" presStyleCnt="0"/>
      <dgm:spPr/>
    </dgm:pt>
    <dgm:pt modelId="{C8BA19D7-6892-514B-AAC2-45AC3C98423E}" type="pres">
      <dgm:prSet presAssocID="{04842F5D-E298-484F-8EA6-8BBA46E5D62C}" presName="compositeNode" presStyleCnt="0">
        <dgm:presLayoutVars>
          <dgm:bulletEnabled val="1"/>
        </dgm:presLayoutVars>
      </dgm:prSet>
      <dgm:spPr/>
    </dgm:pt>
    <dgm:pt modelId="{11638D5C-C2C5-9C4E-8928-7D077D4AF3E4}" type="pres">
      <dgm:prSet presAssocID="{04842F5D-E298-484F-8EA6-8BBA46E5D62C}" presName="bgRect" presStyleLbl="alignNode1" presStyleIdx="1" presStyleCnt="3"/>
      <dgm:spPr/>
      <dgm:t>
        <a:bodyPr/>
        <a:lstStyle/>
        <a:p>
          <a:endParaRPr lang="en-US"/>
        </a:p>
      </dgm:t>
    </dgm:pt>
    <dgm:pt modelId="{AEAB43F7-545A-2D4B-9D82-22A9EB6D96CF}" type="pres">
      <dgm:prSet presAssocID="{7FA9F027-6504-4094-BAA3-B6434CB96361}" presName="sibTransNodeRect" presStyleLbl="align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4C700-95B4-D642-93E7-B7C5744AED23}" type="pres">
      <dgm:prSet presAssocID="{04842F5D-E298-484F-8EA6-8BBA46E5D62C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B9468-F41D-B142-8729-5D6F89689B48}" type="pres">
      <dgm:prSet presAssocID="{7FA9F027-6504-4094-BAA3-B6434CB96361}" presName="sibTrans" presStyleCnt="0"/>
      <dgm:spPr/>
    </dgm:pt>
    <dgm:pt modelId="{8AF89329-CFB8-614B-A667-0A84B0F19F1E}" type="pres">
      <dgm:prSet presAssocID="{84203CC9-21B7-40C0-BD3C-8A726D5318E0}" presName="compositeNode" presStyleCnt="0">
        <dgm:presLayoutVars>
          <dgm:bulletEnabled val="1"/>
        </dgm:presLayoutVars>
      </dgm:prSet>
      <dgm:spPr/>
    </dgm:pt>
    <dgm:pt modelId="{FCB3F2FE-E456-9541-918E-188A660CE6AD}" type="pres">
      <dgm:prSet presAssocID="{84203CC9-21B7-40C0-BD3C-8A726D5318E0}" presName="bgRect" presStyleLbl="alignNode1" presStyleIdx="2" presStyleCnt="3"/>
      <dgm:spPr/>
      <dgm:t>
        <a:bodyPr/>
        <a:lstStyle/>
        <a:p>
          <a:endParaRPr lang="en-US"/>
        </a:p>
      </dgm:t>
    </dgm:pt>
    <dgm:pt modelId="{A8ED6B52-A485-604D-B334-9EBE06985508}" type="pres">
      <dgm:prSet presAssocID="{57F25E30-BACC-4AEE-8D8C-4C42965F058B}" presName="sibTransNodeRect" presStyleLbl="align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C687AF-9CC9-5648-B713-4EF6F368149A}" type="pres">
      <dgm:prSet presAssocID="{84203CC9-21B7-40C0-BD3C-8A726D5318E0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14C0A4-5A1A-1E43-8F5E-32DA8DF7E876}" type="presOf" srcId="{57F25E30-BACC-4AEE-8D8C-4C42965F058B}" destId="{A8ED6B52-A485-604D-B334-9EBE06985508}" srcOrd="0" destOrd="0" presId="urn:microsoft.com/office/officeart/2016/7/layout/LinearBlockProcessNumbered"/>
    <dgm:cxn modelId="{1B8C8766-B9CC-7E43-A83D-6AA3452F272B}" type="presOf" srcId="{92758265-5586-4BEF-A2EC-044697B2F74F}" destId="{EAE2DA61-76A3-F243-B9DA-9B11851404FE}" srcOrd="1" destOrd="0" presId="urn:microsoft.com/office/officeart/2016/7/layout/LinearBlockProcessNumbered"/>
    <dgm:cxn modelId="{4D51ABFC-EB88-5747-8A4F-68F30A9A11DF}" type="presOf" srcId="{01BB2874-14A3-49FA-8074-9CCD2CCC53B4}" destId="{818B9CCE-321B-7A4C-9810-0E34B98A4E76}" srcOrd="0" destOrd="0" presId="urn:microsoft.com/office/officeart/2016/7/layout/LinearBlockProcessNumbered"/>
    <dgm:cxn modelId="{B78D0C1B-37B5-AD4F-BCED-1A89DFFE5688}" type="presOf" srcId="{E75D3A86-3C39-47AC-B5B3-EE655E9D282D}" destId="{21BBD15C-E2E0-3E4A-A7A0-3FA55915DE0E}" srcOrd="0" destOrd="0" presId="urn:microsoft.com/office/officeart/2016/7/layout/LinearBlockProcessNumbered"/>
    <dgm:cxn modelId="{015EC099-8594-8B4F-8CC1-62BFD144CD5A}" type="presOf" srcId="{92758265-5586-4BEF-A2EC-044697B2F74F}" destId="{B3C40B83-9614-3A4F-8146-25D743F9EEB8}" srcOrd="0" destOrd="0" presId="urn:microsoft.com/office/officeart/2016/7/layout/LinearBlockProcessNumbered"/>
    <dgm:cxn modelId="{CB5C701B-3823-F043-8AE9-7B63E5BB4BEC}" type="presOf" srcId="{84203CC9-21B7-40C0-BD3C-8A726D5318E0}" destId="{B7C687AF-9CC9-5648-B713-4EF6F368149A}" srcOrd="1" destOrd="0" presId="urn:microsoft.com/office/officeart/2016/7/layout/LinearBlockProcessNumbered"/>
    <dgm:cxn modelId="{C338A72F-A6C6-4887-B465-5E15F927C75C}" srcId="{01BB2874-14A3-49FA-8074-9CCD2CCC53B4}" destId="{04842F5D-E298-484F-8EA6-8BBA46E5D62C}" srcOrd="1" destOrd="0" parTransId="{3413EC1C-C5E0-4EDA-90FE-1AB97E584346}" sibTransId="{7FA9F027-6504-4094-BAA3-B6434CB96361}"/>
    <dgm:cxn modelId="{B38F0876-7AE7-4662-8D08-6AD1E0620813}" srcId="{01BB2874-14A3-49FA-8074-9CCD2CCC53B4}" destId="{92758265-5586-4BEF-A2EC-044697B2F74F}" srcOrd="0" destOrd="0" parTransId="{E63B618E-898A-45E3-A383-7E6436C2C486}" sibTransId="{E75D3A86-3C39-47AC-B5B3-EE655E9D282D}"/>
    <dgm:cxn modelId="{732A2D80-0B62-474C-90C9-2E5C7AA5F44B}" type="presOf" srcId="{84203CC9-21B7-40C0-BD3C-8A726D5318E0}" destId="{FCB3F2FE-E456-9541-918E-188A660CE6AD}" srcOrd="0" destOrd="0" presId="urn:microsoft.com/office/officeart/2016/7/layout/LinearBlockProcessNumbered"/>
    <dgm:cxn modelId="{FF4D9CAA-E62E-6146-9770-7531E67F40EA}" type="presOf" srcId="{7FA9F027-6504-4094-BAA3-B6434CB96361}" destId="{AEAB43F7-545A-2D4B-9D82-22A9EB6D96CF}" srcOrd="0" destOrd="0" presId="urn:microsoft.com/office/officeart/2016/7/layout/LinearBlockProcessNumbered"/>
    <dgm:cxn modelId="{54145181-F48D-4446-84C4-29D30C5C266D}" type="presOf" srcId="{04842F5D-E298-484F-8EA6-8BBA46E5D62C}" destId="{DE24C700-95B4-D642-93E7-B7C5744AED23}" srcOrd="1" destOrd="0" presId="urn:microsoft.com/office/officeart/2016/7/layout/LinearBlockProcessNumbered"/>
    <dgm:cxn modelId="{2F443DD0-7BE6-6F4E-B82E-47740187E269}" type="presOf" srcId="{04842F5D-E298-484F-8EA6-8BBA46E5D62C}" destId="{11638D5C-C2C5-9C4E-8928-7D077D4AF3E4}" srcOrd="0" destOrd="0" presId="urn:microsoft.com/office/officeart/2016/7/layout/LinearBlockProcessNumbered"/>
    <dgm:cxn modelId="{40794264-C595-4E14-8538-D85B87282F38}" srcId="{01BB2874-14A3-49FA-8074-9CCD2CCC53B4}" destId="{84203CC9-21B7-40C0-BD3C-8A726D5318E0}" srcOrd="2" destOrd="0" parTransId="{3158C3EA-6CA1-4F42-8F98-9D62470E3868}" sibTransId="{57F25E30-BACC-4AEE-8D8C-4C42965F058B}"/>
    <dgm:cxn modelId="{DC72E9F7-8638-394D-9CBD-385F3FCA248A}" type="presParOf" srcId="{818B9CCE-321B-7A4C-9810-0E34B98A4E76}" destId="{CF8B9F8A-2C49-F74D-A96D-22C18D338D58}" srcOrd="0" destOrd="0" presId="urn:microsoft.com/office/officeart/2016/7/layout/LinearBlockProcessNumbered"/>
    <dgm:cxn modelId="{54554C76-C515-EB4D-BB57-17D7B80A0DED}" type="presParOf" srcId="{CF8B9F8A-2C49-F74D-A96D-22C18D338D58}" destId="{B3C40B83-9614-3A4F-8146-25D743F9EEB8}" srcOrd="0" destOrd="0" presId="urn:microsoft.com/office/officeart/2016/7/layout/LinearBlockProcessNumbered"/>
    <dgm:cxn modelId="{92F54679-E1B8-5647-823A-1EE22E196D51}" type="presParOf" srcId="{CF8B9F8A-2C49-F74D-A96D-22C18D338D58}" destId="{21BBD15C-E2E0-3E4A-A7A0-3FA55915DE0E}" srcOrd="1" destOrd="0" presId="urn:microsoft.com/office/officeart/2016/7/layout/LinearBlockProcessNumbered"/>
    <dgm:cxn modelId="{1C83457C-48E4-824D-85D3-ABD7963B9D24}" type="presParOf" srcId="{CF8B9F8A-2C49-F74D-A96D-22C18D338D58}" destId="{EAE2DA61-76A3-F243-B9DA-9B11851404FE}" srcOrd="2" destOrd="0" presId="urn:microsoft.com/office/officeart/2016/7/layout/LinearBlockProcessNumbered"/>
    <dgm:cxn modelId="{089912B6-C13C-774B-B1AF-3ED14012CCD2}" type="presParOf" srcId="{818B9CCE-321B-7A4C-9810-0E34B98A4E76}" destId="{5612F74D-7173-1349-BA49-D9A2E36CA908}" srcOrd="1" destOrd="0" presId="urn:microsoft.com/office/officeart/2016/7/layout/LinearBlockProcessNumbered"/>
    <dgm:cxn modelId="{BDBB43F6-B880-224B-B1F5-EE1BAED77818}" type="presParOf" srcId="{818B9CCE-321B-7A4C-9810-0E34B98A4E76}" destId="{C8BA19D7-6892-514B-AAC2-45AC3C98423E}" srcOrd="2" destOrd="0" presId="urn:microsoft.com/office/officeart/2016/7/layout/LinearBlockProcessNumbered"/>
    <dgm:cxn modelId="{C674FE93-6E72-7F42-B893-679B7E3BC2EB}" type="presParOf" srcId="{C8BA19D7-6892-514B-AAC2-45AC3C98423E}" destId="{11638D5C-C2C5-9C4E-8928-7D077D4AF3E4}" srcOrd="0" destOrd="0" presId="urn:microsoft.com/office/officeart/2016/7/layout/LinearBlockProcessNumbered"/>
    <dgm:cxn modelId="{D6DD485F-D1FF-FB40-BCCA-1F448311ED13}" type="presParOf" srcId="{C8BA19D7-6892-514B-AAC2-45AC3C98423E}" destId="{AEAB43F7-545A-2D4B-9D82-22A9EB6D96CF}" srcOrd="1" destOrd="0" presId="urn:microsoft.com/office/officeart/2016/7/layout/LinearBlockProcessNumbered"/>
    <dgm:cxn modelId="{8F23E213-EE78-C34A-B77F-C7C166E60831}" type="presParOf" srcId="{C8BA19D7-6892-514B-AAC2-45AC3C98423E}" destId="{DE24C700-95B4-D642-93E7-B7C5744AED23}" srcOrd="2" destOrd="0" presId="urn:microsoft.com/office/officeart/2016/7/layout/LinearBlockProcessNumbered"/>
    <dgm:cxn modelId="{3E444C28-1E26-E441-B034-F1F9C841CF16}" type="presParOf" srcId="{818B9CCE-321B-7A4C-9810-0E34B98A4E76}" destId="{532B9468-F41D-B142-8729-5D6F89689B48}" srcOrd="3" destOrd="0" presId="urn:microsoft.com/office/officeart/2016/7/layout/LinearBlockProcessNumbered"/>
    <dgm:cxn modelId="{692A1092-E1D3-0D46-A19D-0D890E86845A}" type="presParOf" srcId="{818B9CCE-321B-7A4C-9810-0E34B98A4E76}" destId="{8AF89329-CFB8-614B-A667-0A84B0F19F1E}" srcOrd="4" destOrd="0" presId="urn:microsoft.com/office/officeart/2016/7/layout/LinearBlockProcessNumbered"/>
    <dgm:cxn modelId="{1D1664C4-D590-C343-B3EF-4F4327BACA3C}" type="presParOf" srcId="{8AF89329-CFB8-614B-A667-0A84B0F19F1E}" destId="{FCB3F2FE-E456-9541-918E-188A660CE6AD}" srcOrd="0" destOrd="0" presId="urn:microsoft.com/office/officeart/2016/7/layout/LinearBlockProcessNumbered"/>
    <dgm:cxn modelId="{94E63499-FBA1-CC47-9F5C-DDA4138E9BA1}" type="presParOf" srcId="{8AF89329-CFB8-614B-A667-0A84B0F19F1E}" destId="{A8ED6B52-A485-604D-B334-9EBE06985508}" srcOrd="1" destOrd="0" presId="urn:microsoft.com/office/officeart/2016/7/layout/LinearBlockProcessNumbered"/>
    <dgm:cxn modelId="{D3F0A178-4258-4F41-8660-179BCE79894B}" type="presParOf" srcId="{8AF89329-CFB8-614B-A667-0A84B0F19F1E}" destId="{B7C687AF-9CC9-5648-B713-4EF6F368149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40B83-9614-3A4F-8146-25D743F9EEB8}">
      <dsp:nvSpPr>
        <dsp:cNvPr id="0" name=""/>
        <dsp:cNvSpPr/>
      </dsp:nvSpPr>
      <dsp:spPr>
        <a:xfrm>
          <a:off x="448" y="1495497"/>
          <a:ext cx="1816657" cy="21799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45" tIns="0" rIns="179445" bIns="33020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Absorption</a:t>
          </a:r>
        </a:p>
      </dsp:txBody>
      <dsp:txXfrm>
        <a:off x="448" y="2367492"/>
        <a:ext cx="1816657" cy="1307993"/>
      </dsp:txXfrm>
    </dsp:sp>
    <dsp:sp modelId="{21BBD15C-E2E0-3E4A-A7A0-3FA55915DE0E}">
      <dsp:nvSpPr>
        <dsp:cNvPr id="0" name=""/>
        <dsp:cNvSpPr/>
      </dsp:nvSpPr>
      <dsp:spPr>
        <a:xfrm>
          <a:off x="448" y="1495497"/>
          <a:ext cx="1816657" cy="87199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45" tIns="165100" rIns="179445" bIns="16510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01</a:t>
          </a:r>
        </a:p>
      </dsp:txBody>
      <dsp:txXfrm>
        <a:off x="448" y="1495497"/>
        <a:ext cx="1816657" cy="871995"/>
      </dsp:txXfrm>
    </dsp:sp>
    <dsp:sp modelId="{11638D5C-C2C5-9C4E-8928-7D077D4AF3E4}">
      <dsp:nvSpPr>
        <dsp:cNvPr id="0" name=""/>
        <dsp:cNvSpPr/>
      </dsp:nvSpPr>
      <dsp:spPr>
        <a:xfrm>
          <a:off x="1962438" y="1495497"/>
          <a:ext cx="1816657" cy="21799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45" tIns="0" rIns="179445" bIns="33020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Scattering</a:t>
          </a:r>
        </a:p>
      </dsp:txBody>
      <dsp:txXfrm>
        <a:off x="1962438" y="2367492"/>
        <a:ext cx="1816657" cy="1307993"/>
      </dsp:txXfrm>
    </dsp:sp>
    <dsp:sp modelId="{AEAB43F7-545A-2D4B-9D82-22A9EB6D96CF}">
      <dsp:nvSpPr>
        <dsp:cNvPr id="0" name=""/>
        <dsp:cNvSpPr/>
      </dsp:nvSpPr>
      <dsp:spPr>
        <a:xfrm>
          <a:off x="1962438" y="1495497"/>
          <a:ext cx="1816657" cy="87199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45" tIns="165100" rIns="179445" bIns="16510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02</a:t>
          </a:r>
        </a:p>
      </dsp:txBody>
      <dsp:txXfrm>
        <a:off x="1962438" y="1495497"/>
        <a:ext cx="1816657" cy="871995"/>
      </dsp:txXfrm>
    </dsp:sp>
    <dsp:sp modelId="{FCB3F2FE-E456-9541-918E-188A660CE6AD}">
      <dsp:nvSpPr>
        <dsp:cNvPr id="0" name=""/>
        <dsp:cNvSpPr/>
      </dsp:nvSpPr>
      <dsp:spPr>
        <a:xfrm>
          <a:off x="3924428" y="1495497"/>
          <a:ext cx="1816657" cy="21799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45" tIns="0" rIns="179445" bIns="33020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Polarization</a:t>
          </a:r>
        </a:p>
      </dsp:txBody>
      <dsp:txXfrm>
        <a:off x="3924428" y="2367492"/>
        <a:ext cx="1816657" cy="1307993"/>
      </dsp:txXfrm>
    </dsp:sp>
    <dsp:sp modelId="{A8ED6B52-A485-604D-B334-9EBE06985508}">
      <dsp:nvSpPr>
        <dsp:cNvPr id="0" name=""/>
        <dsp:cNvSpPr/>
      </dsp:nvSpPr>
      <dsp:spPr>
        <a:xfrm>
          <a:off x="3924428" y="1495497"/>
          <a:ext cx="1816657" cy="87199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445" tIns="165100" rIns="179445" bIns="16510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/>
            <a:t>03</a:t>
          </a:r>
        </a:p>
      </dsp:txBody>
      <dsp:txXfrm>
        <a:off x="3924428" y="1495497"/>
        <a:ext cx="1816657" cy="871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0.0386</cdr:x>
      <cdr:y>0.45442</cdr:y>
    </cdr:from>
    <cdr:to>
      <cdr:x>0.06959</cdr:x>
      <cdr:y>0.54558</cdr:y>
    </cdr:to>
    <cdr:sp macro="" textlink="">
      <cdr:nvSpPr>
        <cdr:cNvPr id="2" name="Rectangle 1"/>
        <cdr:cNvSpPr/>
      </cdr:nvSpPr>
      <cdr:spPr>
        <a:xfrm xmlns:a="http://schemas.openxmlformats.org/drawingml/2006/main" rot="16200000">
          <a:off x="249999" y="2413011"/>
          <a:ext cx="465192" cy="27655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 sz="1197" b="1" i="0" u="none" strike="noStrike" kern="1200" baseline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  <a:cs typeface="+mn-cs"/>
            </a:defRPr>
          </a:pPr>
          <a:r>
            <a:rPr lang="en-US" dirty="0"/>
            <a:t>EXX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9703A-2303-AF40-9711-F5B5D14C903F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21656-8E9E-654B-B652-8837CF4341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1656-8E9E-654B-B652-8837CF4341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2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complex electric field with components parallel and perpendicular to the previous scattering plane, 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complex electric field with components parallel and perpendicular to the present scattering plane, 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amplitude scattering matrix dependent on the scattering angle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the incoming propagation direction and outgoing propagation direction, and 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rotation matrix dependent on the angle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between the incoming perpendicular electric field component and the outgoing perpendicular electric field component.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rotation matrix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rotates the reference frame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degrees azimuthally to align the incoming perpendicular electric field component to the normal of the present scattering plane </a:t>
            </a:r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820F1-D3D3-5944-B1D2-6A743A2B3F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properties of the scattering particle are contained in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matrix: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and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dependent on the refractive indices inside and outside the particle as well as the size of the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 and the wavelength of the incident light.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820F1-D3D3-5944-B1D2-6A743A2B3F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8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8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2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4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37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49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5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2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5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13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7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4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4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20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5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2FF5F05-7F97-FC46-941A-7DD1F4484DA1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EAD3D5-9669-5242-9596-AD0BC8257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38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Random_sampling" TargetMode="External"/><Relationship Id="rId5" Type="http://schemas.openxmlformats.org/officeDocument/2006/relationships/hyperlink" Target="https://en.wikipedia.org/wiki/Randomnes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Computation" TargetMode="Externa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oleObject" Target="../embeddings/oleObject3.bin"/><Relationship Id="rId13" Type="http://schemas.openxmlformats.org/officeDocument/2006/relationships/image" Target="../media/image13.emf"/><Relationship Id="rId14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2.emf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27.png"/><Relationship Id="rId5" Type="http://schemas.openxmlformats.org/officeDocument/2006/relationships/image" Target="NULL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Non-contact Detection of Glucose Concentration </a:t>
            </a:r>
            <a:r>
              <a:rPr lang="mr-IN" sz="5400" dirty="0" smtClean="0"/>
              <a:t>–</a:t>
            </a:r>
            <a:r>
              <a:rPr lang="en-US" sz="5400" dirty="0" smtClean="0"/>
              <a:t> Monte Carlo Simulation 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R. Davis, M. Xu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70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652" y="2380210"/>
            <a:ext cx="6983282" cy="221719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Polarization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 smtClean="0"/>
              <a:t>Based on the rotation of the light through the turbid medium.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5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of Non-Invasive Glucose sensing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07067"/>
            <a:ext cx="4648199" cy="438573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Accuracy</a:t>
            </a:r>
            <a:endParaRPr lang="en-US" sz="3600" dirty="0"/>
          </a:p>
          <a:p>
            <a:r>
              <a:rPr lang="en-US" sz="3600" dirty="0" smtClean="0"/>
              <a:t>Reliability</a:t>
            </a:r>
            <a:endParaRPr lang="en-US" sz="3600" dirty="0"/>
          </a:p>
          <a:p>
            <a:r>
              <a:rPr lang="en-US" sz="3600" dirty="0"/>
              <a:t>Ultra-sensitivity </a:t>
            </a:r>
          </a:p>
          <a:p>
            <a:r>
              <a:rPr lang="en-US" sz="3600" dirty="0"/>
              <a:t>Fast </a:t>
            </a:r>
            <a:r>
              <a:rPr lang="en-US" sz="3600" dirty="0" smtClean="0"/>
              <a:t>Response</a:t>
            </a:r>
            <a:endParaRPr lang="en-US" sz="3600" dirty="0"/>
          </a:p>
          <a:p>
            <a:r>
              <a:rPr lang="en-US" sz="3600" dirty="0"/>
              <a:t>Low Cost Per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9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of the Capstone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22076"/>
            <a:ext cx="10131425" cy="3649133"/>
          </a:xfrm>
        </p:spPr>
        <p:txBody>
          <a:bodyPr/>
          <a:lstStyle/>
          <a:p>
            <a:r>
              <a:rPr lang="en-US" dirty="0" smtClean="0"/>
              <a:t>Implement electric field to Monte </a:t>
            </a:r>
            <a:r>
              <a:rPr lang="en-US" dirty="0"/>
              <a:t>C</a:t>
            </a:r>
            <a:r>
              <a:rPr lang="en-US" dirty="0" smtClean="0"/>
              <a:t>arlo code to study the light backscattering from glucose suspension with the presence of the magnetic field. </a:t>
            </a:r>
          </a:p>
          <a:p>
            <a:r>
              <a:rPr lang="en-US" dirty="0"/>
              <a:t>Perform a study on the noninvasive method through a Monte Carlo </a:t>
            </a:r>
            <a:r>
              <a:rPr lang="en-US" dirty="0" smtClean="0"/>
              <a:t>Simulation and find the effect of Faraday rotation on Coherent Backscattering effect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073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Monte Carlo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Monte Carlo simulation is a broad </a:t>
            </a:r>
            <a:r>
              <a:rPr lang="en-US" sz="2400" dirty="0"/>
              <a:t>class of </a:t>
            </a:r>
            <a:r>
              <a:rPr lang="en-US" sz="2400" dirty="0">
                <a:hlinkClick r:id="rId2" tooltip="Computation"/>
              </a:rPr>
              <a:t>computational</a:t>
            </a:r>
            <a:r>
              <a:rPr lang="en-US" sz="2400" dirty="0"/>
              <a:t> </a:t>
            </a:r>
            <a:r>
              <a:rPr lang="en-US" sz="2400" dirty="0">
                <a:hlinkClick r:id="rId3" tooltip="Algorithm"/>
              </a:rPr>
              <a:t>algorithms</a:t>
            </a:r>
            <a:r>
              <a:rPr lang="en-US" sz="2400" dirty="0"/>
              <a:t> that rely on repeated </a:t>
            </a:r>
            <a:r>
              <a:rPr lang="en-US" sz="2400" dirty="0">
                <a:hlinkClick r:id="rId4" tooltip="Random sampling"/>
              </a:rPr>
              <a:t>random sampling</a:t>
            </a:r>
            <a:r>
              <a:rPr lang="en-US" sz="2400" dirty="0"/>
              <a:t> to obtain numerical results. Their essential idea is using </a:t>
            </a:r>
            <a:r>
              <a:rPr lang="en-US" sz="2400" dirty="0">
                <a:hlinkClick r:id="rId5" tooltip="Randomness"/>
              </a:rPr>
              <a:t>randomness</a:t>
            </a:r>
            <a:r>
              <a:rPr lang="en-US" sz="2400" dirty="0"/>
              <a:t> to solve problems that might be deterministic in principle</a:t>
            </a:r>
            <a:r>
              <a:rPr lang="en-US" sz="2400" dirty="0" smtClean="0"/>
              <a:t>.</a:t>
            </a:r>
            <a:r>
              <a:rPr lang="en-US" sz="2400" dirty="0"/>
              <a:t> 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 our case we explore the EMC </a:t>
            </a:r>
            <a:r>
              <a:rPr lang="mr-IN" sz="2400" dirty="0" smtClean="0"/>
              <a:t>–</a:t>
            </a:r>
            <a:r>
              <a:rPr lang="en-US" sz="2400" dirty="0" smtClean="0"/>
              <a:t> Electric field Monte Carlo -  which is one special kind of the </a:t>
            </a:r>
            <a:r>
              <a:rPr lang="en-US" sz="2400" dirty="0"/>
              <a:t>s</a:t>
            </a:r>
            <a:r>
              <a:rPr lang="en-US" sz="2400" dirty="0" smtClean="0"/>
              <a:t>imulation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292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EMC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238325" y="1946387"/>
            <a:ext cx="5805487" cy="4113212"/>
            <a:chOff x="50" y="1123"/>
            <a:chExt cx="3657" cy="2591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50" y="1123"/>
              <a:ext cx="3657" cy="2591"/>
            </a:xfrm>
            <a:prstGeom prst="roundRect">
              <a:avLst>
                <a:gd name="adj" fmla="val 37"/>
              </a:avLst>
            </a:prstGeom>
            <a:solidFill>
              <a:srgbClr val="FFFFFF"/>
            </a:solidFill>
            <a:ln w="9525" cap="flat">
              <a:solidFill>
                <a:srgbClr val="3465A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537" y="1167"/>
              <a:ext cx="3050" cy="2420"/>
              <a:chOff x="537" y="1167"/>
              <a:chExt cx="3050" cy="2420"/>
            </a:xfrm>
          </p:grpSpPr>
          <p:graphicFrame>
            <p:nvGraphicFramePr>
              <p:cNvPr id="7" name="Object 5"/>
              <p:cNvGraphicFramePr>
                <a:graphicFrameLocks noChangeAspect="1"/>
              </p:cNvGraphicFramePr>
              <p:nvPr/>
            </p:nvGraphicFramePr>
            <p:xfrm>
              <a:off x="3501" y="2293"/>
              <a:ext cx="51" cy="1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1" r:id="rId4" imgW="72360" imgH="169560" progId="">
                      <p:embed/>
                    </p:oleObj>
                  </mc:Choice>
                  <mc:Fallback>
                    <p:oleObj r:id="rId4" imgW="72360" imgH="16956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1" y="2293"/>
                            <a:ext cx="51" cy="126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/>
                                  <a:srcRect/>
                                  <a:stretch>
                                    <a:fillRect/>
                                  </a:stretch>
                                </a:blip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" name="Line 6"/>
              <p:cNvSpPr>
                <a:spLocks noChangeShapeType="1"/>
              </p:cNvSpPr>
              <p:nvPr/>
            </p:nvSpPr>
            <p:spPr bwMode="auto">
              <a:xfrm flipH="1">
                <a:off x="1842" y="2262"/>
                <a:ext cx="1603" cy="3"/>
              </a:xfrm>
              <a:prstGeom prst="line">
                <a:avLst/>
              </a:prstGeom>
              <a:noFill/>
              <a:ln w="18360" cap="flat">
                <a:solidFill>
                  <a:srgbClr val="3465A4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7"/>
              <p:cNvSpPr>
                <a:spLocks noChangeShapeType="1"/>
              </p:cNvSpPr>
              <p:nvPr/>
            </p:nvSpPr>
            <p:spPr bwMode="auto">
              <a:xfrm flipH="1">
                <a:off x="698" y="2262"/>
                <a:ext cx="1135" cy="810"/>
              </a:xfrm>
              <a:prstGeom prst="line">
                <a:avLst/>
              </a:prstGeom>
              <a:noFill/>
              <a:ln w="18360" cap="flat">
                <a:solidFill>
                  <a:srgbClr val="3465A4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8"/>
              <p:cNvSpPr>
                <a:spLocks noChangeArrowheads="1"/>
              </p:cNvSpPr>
              <p:nvPr/>
            </p:nvSpPr>
            <p:spPr bwMode="auto">
              <a:xfrm>
                <a:off x="2481" y="1401"/>
                <a:ext cx="482" cy="853"/>
              </a:xfrm>
              <a:custGeom>
                <a:avLst/>
                <a:gdLst>
                  <a:gd name="T0" fmla="*/ 0 w 2131"/>
                  <a:gd name="T1" fmla="*/ 3767 h 3768"/>
                  <a:gd name="T2" fmla="*/ 1522 w 2131"/>
                  <a:gd name="T3" fmla="*/ 1693 h 3768"/>
                  <a:gd name="T4" fmla="*/ 2130 w 2131"/>
                  <a:gd name="T5" fmla="*/ 3758 h 3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31" h="3768">
                    <a:moveTo>
                      <a:pt x="0" y="3767"/>
                    </a:moveTo>
                    <a:cubicBezTo>
                      <a:pt x="651" y="2220"/>
                      <a:pt x="845" y="0"/>
                      <a:pt x="1522" y="1693"/>
                    </a:cubicBezTo>
                    <a:cubicBezTo>
                      <a:pt x="1834" y="2462"/>
                      <a:pt x="1775" y="2128"/>
                      <a:pt x="2130" y="3758"/>
                    </a:cubicBezTo>
                  </a:path>
                </a:pathLst>
              </a:custGeom>
              <a:noFill/>
              <a:ln w="183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9"/>
              <p:cNvSpPr>
                <a:spLocks noChangeArrowheads="1"/>
              </p:cNvSpPr>
              <p:nvPr/>
            </p:nvSpPr>
            <p:spPr bwMode="auto">
              <a:xfrm>
                <a:off x="2170" y="2230"/>
                <a:ext cx="801" cy="659"/>
              </a:xfrm>
              <a:custGeom>
                <a:avLst/>
                <a:gdLst>
                  <a:gd name="T0" fmla="*/ 3653 w 3654"/>
                  <a:gd name="T1" fmla="*/ 28 h 2911"/>
                  <a:gd name="T2" fmla="*/ 711 w 3654"/>
                  <a:gd name="T3" fmla="*/ 1368 h 2911"/>
                  <a:gd name="T4" fmla="*/ 1449 w 3654"/>
                  <a:gd name="T5" fmla="*/ 0 h 2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54" h="2911">
                    <a:moveTo>
                      <a:pt x="3653" y="28"/>
                    </a:moveTo>
                    <a:cubicBezTo>
                      <a:pt x="2551" y="1440"/>
                      <a:pt x="0" y="2910"/>
                      <a:pt x="711" y="1368"/>
                    </a:cubicBezTo>
                    <a:cubicBezTo>
                      <a:pt x="1201" y="232"/>
                      <a:pt x="988" y="721"/>
                      <a:pt x="1449" y="0"/>
                    </a:cubicBezTo>
                  </a:path>
                </a:pathLst>
              </a:custGeom>
              <a:noFill/>
              <a:ln w="18360" cap="flat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0"/>
              <p:cNvSpPr>
                <a:spLocks noChangeArrowheads="1"/>
              </p:cNvSpPr>
              <p:nvPr/>
            </p:nvSpPr>
            <p:spPr bwMode="auto">
              <a:xfrm>
                <a:off x="1037" y="2522"/>
                <a:ext cx="706" cy="674"/>
              </a:xfrm>
              <a:custGeom>
                <a:avLst/>
                <a:gdLst>
                  <a:gd name="T0" fmla="*/ 1741 w 3118"/>
                  <a:gd name="T1" fmla="*/ 0 h 2978"/>
                  <a:gd name="T2" fmla="*/ 2769 w 3118"/>
                  <a:gd name="T3" fmla="*/ 2247 h 2978"/>
                  <a:gd name="T4" fmla="*/ 2 w 3118"/>
                  <a:gd name="T5" fmla="*/ 1247 h 2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18" h="2978">
                    <a:moveTo>
                      <a:pt x="1741" y="0"/>
                    </a:moveTo>
                    <a:cubicBezTo>
                      <a:pt x="2709" y="2125"/>
                      <a:pt x="1958" y="539"/>
                      <a:pt x="2769" y="2247"/>
                    </a:cubicBezTo>
                    <a:cubicBezTo>
                      <a:pt x="3117" y="2977"/>
                      <a:pt x="0" y="1230"/>
                      <a:pt x="2" y="1247"/>
                    </a:cubicBezTo>
                  </a:path>
                </a:pathLst>
              </a:custGeom>
              <a:ln>
                <a:headEnd/>
                <a:tailEnd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1"/>
              <p:cNvSpPr>
                <a:spLocks noChangeArrowheads="1"/>
              </p:cNvSpPr>
              <p:nvPr/>
            </p:nvSpPr>
            <p:spPr bwMode="auto">
              <a:xfrm>
                <a:off x="1047" y="1643"/>
                <a:ext cx="376" cy="1166"/>
              </a:xfrm>
              <a:custGeom>
                <a:avLst/>
                <a:gdLst>
                  <a:gd name="T0" fmla="*/ 0 w 1662"/>
                  <a:gd name="T1" fmla="*/ 5143 h 5144"/>
                  <a:gd name="T2" fmla="*/ 1125 w 1662"/>
                  <a:gd name="T3" fmla="*/ 1452 h 5144"/>
                  <a:gd name="T4" fmla="*/ 1661 w 1662"/>
                  <a:gd name="T5" fmla="*/ 3915 h 5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62" h="5144">
                    <a:moveTo>
                      <a:pt x="0" y="5143"/>
                    </a:moveTo>
                    <a:cubicBezTo>
                      <a:pt x="219" y="3467"/>
                      <a:pt x="627" y="0"/>
                      <a:pt x="1125" y="1452"/>
                    </a:cubicBezTo>
                    <a:cubicBezTo>
                      <a:pt x="1373" y="2229"/>
                      <a:pt x="1498" y="2594"/>
                      <a:pt x="1661" y="3915"/>
                    </a:cubicBezTo>
                  </a:path>
                </a:pathLst>
              </a:custGeom>
              <a:noFill/>
              <a:ln w="18360" cap="flat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 flipV="1">
                <a:off x="2738" y="1648"/>
                <a:ext cx="0" cy="588"/>
              </a:xfrm>
              <a:prstGeom prst="line">
                <a:avLst/>
              </a:prstGeom>
              <a:noFill/>
              <a:ln w="18360" cap="flat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V="1">
                <a:off x="2612" y="1852"/>
                <a:ext cx="0" cy="399"/>
              </a:xfrm>
              <a:prstGeom prst="line">
                <a:avLst/>
              </a:prstGeom>
              <a:noFill/>
              <a:ln w="18360" cap="flat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 flipV="1">
                <a:off x="2850" y="1848"/>
                <a:ext cx="1" cy="416"/>
              </a:xfrm>
              <a:prstGeom prst="line">
                <a:avLst/>
              </a:prstGeom>
              <a:noFill/>
              <a:ln w="18360" cap="flat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 flipH="1">
                <a:off x="2304" y="2271"/>
                <a:ext cx="430" cy="428"/>
              </a:xfrm>
              <a:prstGeom prst="line">
                <a:avLst/>
              </a:prstGeom>
              <a:noFill/>
              <a:ln w="18360" cap="flat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H="1">
                <a:off x="2496" y="2267"/>
                <a:ext cx="355" cy="361"/>
              </a:xfrm>
              <a:prstGeom prst="line">
                <a:avLst/>
              </a:prstGeom>
              <a:noFill/>
              <a:ln w="18360" cap="flat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 flipH="1">
                <a:off x="2308" y="2271"/>
                <a:ext cx="316" cy="306"/>
              </a:xfrm>
              <a:prstGeom prst="line">
                <a:avLst/>
              </a:prstGeom>
              <a:noFill/>
              <a:ln w="18360" cap="flat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 flipV="1">
                <a:off x="1246" y="1893"/>
                <a:ext cx="0" cy="772"/>
              </a:xfrm>
              <a:prstGeom prst="line">
                <a:avLst/>
              </a:prstGeom>
              <a:noFill/>
              <a:ln w="18360" cap="flat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 flipH="1" flipV="1">
                <a:off x="1339" y="2110"/>
                <a:ext cx="4" cy="496"/>
              </a:xfrm>
              <a:prstGeom prst="line">
                <a:avLst/>
              </a:prstGeom>
              <a:noFill/>
              <a:ln w="18360" cap="flat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0"/>
              <p:cNvSpPr>
                <a:spLocks noChangeShapeType="1"/>
              </p:cNvSpPr>
              <p:nvPr/>
            </p:nvSpPr>
            <p:spPr bwMode="auto">
              <a:xfrm flipV="1">
                <a:off x="1145" y="2225"/>
                <a:ext cx="0" cy="523"/>
              </a:xfrm>
              <a:prstGeom prst="line">
                <a:avLst/>
              </a:prstGeom>
              <a:noFill/>
              <a:ln w="18360" cap="flat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21"/>
              <p:cNvSpPr>
                <a:spLocks noChangeShapeType="1"/>
              </p:cNvSpPr>
              <p:nvPr/>
            </p:nvSpPr>
            <p:spPr bwMode="auto">
              <a:xfrm>
                <a:off x="1253" y="2679"/>
                <a:ext cx="416" cy="420"/>
              </a:xfrm>
              <a:prstGeom prst="line">
                <a:avLst/>
              </a:prstGeom>
              <a:noFill/>
              <a:ln w="18360" cap="flat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2"/>
              <p:cNvSpPr>
                <a:spLocks noChangeShapeType="1"/>
              </p:cNvSpPr>
              <p:nvPr/>
            </p:nvSpPr>
            <p:spPr bwMode="auto">
              <a:xfrm>
                <a:off x="1346" y="2619"/>
                <a:ext cx="237" cy="236"/>
              </a:xfrm>
              <a:prstGeom prst="line">
                <a:avLst/>
              </a:prstGeom>
              <a:noFill/>
              <a:ln w="18360" cap="flat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>
                <a:off x="1145" y="2755"/>
                <a:ext cx="258" cy="220"/>
              </a:xfrm>
              <a:prstGeom prst="line">
                <a:avLst/>
              </a:prstGeom>
              <a:noFill/>
              <a:ln w="18360" cap="flat">
                <a:solidFill>
                  <a:srgbClr val="0000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 Box 24"/>
              <p:cNvSpPr txBox="1">
                <a:spLocks noChangeArrowheads="1"/>
              </p:cNvSpPr>
              <p:nvPr/>
            </p:nvSpPr>
            <p:spPr bwMode="auto">
              <a:xfrm>
                <a:off x="537" y="3089"/>
                <a:ext cx="305" cy="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61002" rIns="90000" bIns="45000"/>
              <a:lstStyle>
                <a:lvl1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1pPr>
                <a:lvl2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2pPr>
                <a:lvl3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3pPr>
                <a:lvl4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4pPr>
                <a:lvl5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5pPr>
                <a:lvl6pPr marL="25146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6pPr>
                <a:lvl7pPr marL="29718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7pPr>
                <a:lvl8pPr marL="34290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8pPr>
                <a:lvl9pPr marL="38862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9pPr>
              </a:lstStyle>
              <a:p>
                <a:r>
                  <a:rPr lang="en-US" altLang="en-US" b="1"/>
                  <a:t>s'</a:t>
                </a:r>
              </a:p>
            </p:txBody>
          </p:sp>
          <p:sp>
            <p:nvSpPr>
              <p:cNvPr id="27" name="Line 25"/>
              <p:cNvSpPr>
                <a:spLocks noChangeShapeType="1"/>
              </p:cNvSpPr>
              <p:nvPr/>
            </p:nvSpPr>
            <p:spPr bwMode="auto">
              <a:xfrm flipV="1">
                <a:off x="2738" y="1434"/>
                <a:ext cx="0" cy="838"/>
              </a:xfrm>
              <a:prstGeom prst="line">
                <a:avLst/>
              </a:prstGeom>
              <a:noFill/>
              <a:ln w="9525" cap="flat">
                <a:solidFill>
                  <a:srgbClr val="3465A4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Line 26"/>
              <p:cNvSpPr>
                <a:spLocks noChangeShapeType="1"/>
              </p:cNvSpPr>
              <p:nvPr/>
            </p:nvSpPr>
            <p:spPr bwMode="auto">
              <a:xfrm flipH="1">
                <a:off x="2193" y="2277"/>
                <a:ext cx="545" cy="543"/>
              </a:xfrm>
              <a:prstGeom prst="line">
                <a:avLst/>
              </a:prstGeom>
              <a:noFill/>
              <a:ln w="9525" cap="flat">
                <a:solidFill>
                  <a:srgbClr val="3465A4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Line 27"/>
              <p:cNvSpPr>
                <a:spLocks noChangeShapeType="1"/>
              </p:cNvSpPr>
              <p:nvPr/>
            </p:nvSpPr>
            <p:spPr bwMode="auto">
              <a:xfrm flipH="1" flipV="1">
                <a:off x="1242" y="1654"/>
                <a:ext cx="11" cy="1026"/>
              </a:xfrm>
              <a:prstGeom prst="line">
                <a:avLst/>
              </a:prstGeom>
              <a:noFill/>
              <a:ln w="9525" cap="flat">
                <a:solidFill>
                  <a:srgbClr val="3465A4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28"/>
              <p:cNvSpPr>
                <a:spLocks noChangeShapeType="1"/>
              </p:cNvSpPr>
              <p:nvPr/>
            </p:nvSpPr>
            <p:spPr bwMode="auto">
              <a:xfrm>
                <a:off x="1257" y="2686"/>
                <a:ext cx="554" cy="543"/>
              </a:xfrm>
              <a:prstGeom prst="line">
                <a:avLst/>
              </a:prstGeom>
              <a:noFill/>
              <a:ln w="9525" cap="flat">
                <a:solidFill>
                  <a:srgbClr val="3465A4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29"/>
              <p:cNvSpPr>
                <a:spLocks noChangeArrowheads="1"/>
              </p:cNvSpPr>
              <p:nvPr/>
            </p:nvSpPr>
            <p:spPr bwMode="auto">
              <a:xfrm>
                <a:off x="1699" y="2277"/>
                <a:ext cx="541" cy="199"/>
              </a:xfrm>
              <a:custGeom>
                <a:avLst/>
                <a:gdLst>
                  <a:gd name="T0" fmla="*/ 0 w 2390"/>
                  <a:gd name="T1" fmla="*/ 645 h 880"/>
                  <a:gd name="T2" fmla="*/ 54 w 2390"/>
                  <a:gd name="T3" fmla="*/ 674 h 880"/>
                  <a:gd name="T4" fmla="*/ 110 w 2390"/>
                  <a:gd name="T5" fmla="*/ 702 h 880"/>
                  <a:gd name="T6" fmla="*/ 168 w 2390"/>
                  <a:gd name="T7" fmla="*/ 728 h 880"/>
                  <a:gd name="T8" fmla="*/ 229 w 2390"/>
                  <a:gd name="T9" fmla="*/ 752 h 880"/>
                  <a:gd name="T10" fmla="*/ 292 w 2390"/>
                  <a:gd name="T11" fmla="*/ 774 h 880"/>
                  <a:gd name="T12" fmla="*/ 356 w 2390"/>
                  <a:gd name="T13" fmla="*/ 794 h 880"/>
                  <a:gd name="T14" fmla="*/ 422 w 2390"/>
                  <a:gd name="T15" fmla="*/ 812 h 880"/>
                  <a:gd name="T16" fmla="*/ 489 w 2390"/>
                  <a:gd name="T17" fmla="*/ 828 h 880"/>
                  <a:gd name="T18" fmla="*/ 557 w 2390"/>
                  <a:gd name="T19" fmla="*/ 842 h 880"/>
                  <a:gd name="T20" fmla="*/ 627 w 2390"/>
                  <a:gd name="T21" fmla="*/ 853 h 880"/>
                  <a:gd name="T22" fmla="*/ 697 w 2390"/>
                  <a:gd name="T23" fmla="*/ 863 h 880"/>
                  <a:gd name="T24" fmla="*/ 769 w 2390"/>
                  <a:gd name="T25" fmla="*/ 870 h 880"/>
                  <a:gd name="T26" fmla="*/ 840 w 2390"/>
                  <a:gd name="T27" fmla="*/ 875 h 880"/>
                  <a:gd name="T28" fmla="*/ 912 w 2390"/>
                  <a:gd name="T29" fmla="*/ 878 h 880"/>
                  <a:gd name="T30" fmla="*/ 985 w 2390"/>
                  <a:gd name="T31" fmla="*/ 879 h 880"/>
                  <a:gd name="T32" fmla="*/ 1057 w 2390"/>
                  <a:gd name="T33" fmla="*/ 877 h 880"/>
                  <a:gd name="T34" fmla="*/ 1129 w 2390"/>
                  <a:gd name="T35" fmla="*/ 874 h 880"/>
                  <a:gd name="T36" fmla="*/ 1200 w 2390"/>
                  <a:gd name="T37" fmla="*/ 868 h 880"/>
                  <a:gd name="T38" fmla="*/ 1271 w 2390"/>
                  <a:gd name="T39" fmla="*/ 859 h 880"/>
                  <a:gd name="T40" fmla="*/ 1341 w 2390"/>
                  <a:gd name="T41" fmla="*/ 849 h 880"/>
                  <a:gd name="T42" fmla="*/ 1410 w 2390"/>
                  <a:gd name="T43" fmla="*/ 836 h 880"/>
                  <a:gd name="T44" fmla="*/ 1478 w 2390"/>
                  <a:gd name="T45" fmla="*/ 822 h 880"/>
                  <a:gd name="T46" fmla="*/ 1545 w 2390"/>
                  <a:gd name="T47" fmla="*/ 805 h 880"/>
                  <a:gd name="T48" fmla="*/ 1610 w 2390"/>
                  <a:gd name="T49" fmla="*/ 786 h 880"/>
                  <a:gd name="T50" fmla="*/ 1674 w 2390"/>
                  <a:gd name="T51" fmla="*/ 765 h 880"/>
                  <a:gd name="T52" fmla="*/ 1736 w 2390"/>
                  <a:gd name="T53" fmla="*/ 742 h 880"/>
                  <a:gd name="T54" fmla="*/ 1795 w 2390"/>
                  <a:gd name="T55" fmla="*/ 718 h 880"/>
                  <a:gd name="T56" fmla="*/ 1853 w 2390"/>
                  <a:gd name="T57" fmla="*/ 691 h 880"/>
                  <a:gd name="T58" fmla="*/ 1908 w 2390"/>
                  <a:gd name="T59" fmla="*/ 663 h 880"/>
                  <a:gd name="T60" fmla="*/ 1961 w 2390"/>
                  <a:gd name="T61" fmla="*/ 633 h 880"/>
                  <a:gd name="T62" fmla="*/ 2012 w 2390"/>
                  <a:gd name="T63" fmla="*/ 601 h 880"/>
                  <a:gd name="T64" fmla="*/ 2059 w 2390"/>
                  <a:gd name="T65" fmla="*/ 568 h 880"/>
                  <a:gd name="T66" fmla="*/ 2104 w 2390"/>
                  <a:gd name="T67" fmla="*/ 534 h 880"/>
                  <a:gd name="T68" fmla="*/ 2146 w 2390"/>
                  <a:gd name="T69" fmla="*/ 498 h 880"/>
                  <a:gd name="T70" fmla="*/ 2185 w 2390"/>
                  <a:gd name="T71" fmla="*/ 461 h 880"/>
                  <a:gd name="T72" fmla="*/ 2221 w 2390"/>
                  <a:gd name="T73" fmla="*/ 423 h 880"/>
                  <a:gd name="T74" fmla="*/ 2253 w 2390"/>
                  <a:gd name="T75" fmla="*/ 383 h 880"/>
                  <a:gd name="T76" fmla="*/ 2282 w 2390"/>
                  <a:gd name="T77" fmla="*/ 343 h 880"/>
                  <a:gd name="T78" fmla="*/ 2308 w 2390"/>
                  <a:gd name="T79" fmla="*/ 302 h 880"/>
                  <a:gd name="T80" fmla="*/ 2330 w 2390"/>
                  <a:gd name="T81" fmla="*/ 260 h 880"/>
                  <a:gd name="T82" fmla="*/ 2349 w 2390"/>
                  <a:gd name="T83" fmla="*/ 218 h 880"/>
                  <a:gd name="T84" fmla="*/ 2364 w 2390"/>
                  <a:gd name="T85" fmla="*/ 175 h 880"/>
                  <a:gd name="T86" fmla="*/ 2376 w 2390"/>
                  <a:gd name="T87" fmla="*/ 131 h 880"/>
                  <a:gd name="T88" fmla="*/ 2384 w 2390"/>
                  <a:gd name="T89" fmla="*/ 88 h 880"/>
                  <a:gd name="T90" fmla="*/ 2388 w 2390"/>
                  <a:gd name="T91" fmla="*/ 44 h 880"/>
                  <a:gd name="T92" fmla="*/ 2389 w 2390"/>
                  <a:gd name="T93" fmla="*/ 0 h 8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90" h="880">
                    <a:moveTo>
                      <a:pt x="0" y="645"/>
                    </a:moveTo>
                    <a:lnTo>
                      <a:pt x="54" y="674"/>
                    </a:lnTo>
                    <a:lnTo>
                      <a:pt x="110" y="702"/>
                    </a:lnTo>
                    <a:lnTo>
                      <a:pt x="168" y="728"/>
                    </a:lnTo>
                    <a:lnTo>
                      <a:pt x="229" y="752"/>
                    </a:lnTo>
                    <a:lnTo>
                      <a:pt x="292" y="774"/>
                    </a:lnTo>
                    <a:lnTo>
                      <a:pt x="356" y="794"/>
                    </a:lnTo>
                    <a:lnTo>
                      <a:pt x="422" y="812"/>
                    </a:lnTo>
                    <a:lnTo>
                      <a:pt x="489" y="828"/>
                    </a:lnTo>
                    <a:lnTo>
                      <a:pt x="557" y="842"/>
                    </a:lnTo>
                    <a:lnTo>
                      <a:pt x="627" y="853"/>
                    </a:lnTo>
                    <a:lnTo>
                      <a:pt x="697" y="863"/>
                    </a:lnTo>
                    <a:lnTo>
                      <a:pt x="769" y="870"/>
                    </a:lnTo>
                    <a:lnTo>
                      <a:pt x="840" y="875"/>
                    </a:lnTo>
                    <a:lnTo>
                      <a:pt x="912" y="878"/>
                    </a:lnTo>
                    <a:lnTo>
                      <a:pt x="985" y="879"/>
                    </a:lnTo>
                    <a:lnTo>
                      <a:pt x="1057" y="877"/>
                    </a:lnTo>
                    <a:lnTo>
                      <a:pt x="1129" y="874"/>
                    </a:lnTo>
                    <a:lnTo>
                      <a:pt x="1200" y="868"/>
                    </a:lnTo>
                    <a:lnTo>
                      <a:pt x="1271" y="859"/>
                    </a:lnTo>
                    <a:lnTo>
                      <a:pt x="1341" y="849"/>
                    </a:lnTo>
                    <a:lnTo>
                      <a:pt x="1410" y="836"/>
                    </a:lnTo>
                    <a:lnTo>
                      <a:pt x="1478" y="822"/>
                    </a:lnTo>
                    <a:lnTo>
                      <a:pt x="1545" y="805"/>
                    </a:lnTo>
                    <a:lnTo>
                      <a:pt x="1610" y="786"/>
                    </a:lnTo>
                    <a:lnTo>
                      <a:pt x="1674" y="765"/>
                    </a:lnTo>
                    <a:lnTo>
                      <a:pt x="1736" y="742"/>
                    </a:lnTo>
                    <a:lnTo>
                      <a:pt x="1795" y="718"/>
                    </a:lnTo>
                    <a:lnTo>
                      <a:pt x="1853" y="691"/>
                    </a:lnTo>
                    <a:lnTo>
                      <a:pt x="1908" y="663"/>
                    </a:lnTo>
                    <a:lnTo>
                      <a:pt x="1961" y="633"/>
                    </a:lnTo>
                    <a:lnTo>
                      <a:pt x="2012" y="601"/>
                    </a:lnTo>
                    <a:lnTo>
                      <a:pt x="2059" y="568"/>
                    </a:lnTo>
                    <a:lnTo>
                      <a:pt x="2104" y="534"/>
                    </a:lnTo>
                    <a:lnTo>
                      <a:pt x="2146" y="498"/>
                    </a:lnTo>
                    <a:lnTo>
                      <a:pt x="2185" y="461"/>
                    </a:lnTo>
                    <a:lnTo>
                      <a:pt x="2221" y="423"/>
                    </a:lnTo>
                    <a:lnTo>
                      <a:pt x="2253" y="383"/>
                    </a:lnTo>
                    <a:lnTo>
                      <a:pt x="2282" y="343"/>
                    </a:lnTo>
                    <a:lnTo>
                      <a:pt x="2308" y="302"/>
                    </a:lnTo>
                    <a:lnTo>
                      <a:pt x="2330" y="260"/>
                    </a:lnTo>
                    <a:lnTo>
                      <a:pt x="2349" y="218"/>
                    </a:lnTo>
                    <a:lnTo>
                      <a:pt x="2364" y="175"/>
                    </a:lnTo>
                    <a:lnTo>
                      <a:pt x="2376" y="131"/>
                    </a:lnTo>
                    <a:lnTo>
                      <a:pt x="2384" y="88"/>
                    </a:lnTo>
                    <a:lnTo>
                      <a:pt x="2388" y="44"/>
                    </a:lnTo>
                    <a:lnTo>
                      <a:pt x="2389" y="0"/>
                    </a:lnTo>
                  </a:path>
                </a:pathLst>
              </a:custGeom>
              <a:noFill/>
              <a:ln w="18360" cap="flat">
                <a:solidFill>
                  <a:srgbClr val="3465A4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2" name="Object 30"/>
              <p:cNvGraphicFramePr>
                <a:graphicFrameLocks noChangeAspect="1"/>
              </p:cNvGraphicFramePr>
              <p:nvPr/>
            </p:nvGraphicFramePr>
            <p:xfrm>
              <a:off x="1879" y="2472"/>
              <a:ext cx="172" cy="2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2" r:id="rId6" imgW="287280" imgH="245880" progId="">
                      <p:embed/>
                    </p:oleObj>
                  </mc:Choice>
                  <mc:Fallback>
                    <p:oleObj r:id="rId6" imgW="287280" imgH="24588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79" y="2472"/>
                            <a:ext cx="172" cy="276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/>
                                  <a:srcRect/>
                                  <a:stretch>
                                    <a:fillRect/>
                                  </a:stretch>
                                </a:blip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" name="Text Box 31"/>
              <p:cNvSpPr txBox="1">
                <a:spLocks noChangeArrowheads="1"/>
              </p:cNvSpPr>
              <p:nvPr/>
            </p:nvSpPr>
            <p:spPr bwMode="auto">
              <a:xfrm>
                <a:off x="1185" y="1417"/>
                <a:ext cx="323" cy="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61002" rIns="90000" bIns="45000"/>
              <a:lstStyle>
                <a:lvl1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1pPr>
                <a:lvl2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2pPr>
                <a:lvl3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3pPr>
                <a:lvl4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4pPr>
                <a:lvl5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5pPr>
                <a:lvl6pPr marL="25146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6pPr>
                <a:lvl7pPr marL="29718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7pPr>
                <a:lvl8pPr marL="34290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8pPr>
                <a:lvl9pPr marL="38862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9pPr>
              </a:lstStyle>
              <a:p>
                <a:r>
                  <a:rPr lang="en-US" altLang="en-US" b="1"/>
                  <a:t>n</a:t>
                </a:r>
                <a:r>
                  <a:rPr lang="en-US" altLang="en-US"/>
                  <a:t>'</a:t>
                </a:r>
              </a:p>
            </p:txBody>
          </p:sp>
          <p:sp>
            <p:nvSpPr>
              <p:cNvPr id="34" name="Text Box 32"/>
              <p:cNvSpPr txBox="1">
                <a:spLocks noChangeArrowheads="1"/>
              </p:cNvSpPr>
              <p:nvPr/>
            </p:nvSpPr>
            <p:spPr bwMode="auto">
              <a:xfrm>
                <a:off x="1638" y="3200"/>
                <a:ext cx="407" cy="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61002" rIns="90000" bIns="45000"/>
              <a:lstStyle>
                <a:lvl1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1pPr>
                <a:lvl2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2pPr>
                <a:lvl3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3pPr>
                <a:lvl4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4pPr>
                <a:lvl5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5pPr>
                <a:lvl6pPr marL="25146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6pPr>
                <a:lvl7pPr marL="29718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7pPr>
                <a:lvl8pPr marL="34290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8pPr>
                <a:lvl9pPr marL="38862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9pPr>
              </a:lstStyle>
              <a:p>
                <a:r>
                  <a:rPr lang="en-US" altLang="en-US" b="1" dirty="0"/>
                  <a:t>m</a:t>
                </a:r>
                <a:r>
                  <a:rPr lang="en-US" altLang="en-US" dirty="0"/>
                  <a:t>'</a:t>
                </a:r>
              </a:p>
            </p:txBody>
          </p:sp>
          <p:sp>
            <p:nvSpPr>
              <p:cNvPr id="35" name="Text Box 33"/>
              <p:cNvSpPr txBox="1">
                <a:spLocks noChangeArrowheads="1"/>
              </p:cNvSpPr>
              <p:nvPr/>
            </p:nvSpPr>
            <p:spPr bwMode="auto">
              <a:xfrm>
                <a:off x="2098" y="2792"/>
                <a:ext cx="355" cy="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61002" rIns="90000" bIns="45000"/>
              <a:lstStyle>
                <a:lvl1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1pPr>
                <a:lvl2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2pPr>
                <a:lvl3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3pPr>
                <a:lvl4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4pPr>
                <a:lvl5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5pPr>
                <a:lvl6pPr marL="25146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6pPr>
                <a:lvl7pPr marL="29718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7pPr>
                <a:lvl8pPr marL="34290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8pPr>
                <a:lvl9pPr marL="3886200" indent="-228600" defTabSz="45720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AR PL SungtiL GB" charset="0"/>
                    <a:cs typeface="AR PL SungtiL GB" charset="0"/>
                  </a:defRPr>
                </a:lvl9pPr>
              </a:lstStyle>
              <a:p>
                <a:r>
                  <a:rPr lang="en-US" altLang="en-US" b="1"/>
                  <a:t>m</a:t>
                </a:r>
              </a:p>
            </p:txBody>
          </p:sp>
          <p:sp>
            <p:nvSpPr>
              <p:cNvPr id="36" name="Text Box 34"/>
              <p:cNvSpPr txBox="1">
                <a:spLocks noChangeArrowheads="1"/>
              </p:cNvSpPr>
              <p:nvPr/>
            </p:nvSpPr>
            <p:spPr bwMode="auto">
              <a:xfrm>
                <a:off x="2701" y="1167"/>
                <a:ext cx="269" cy="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61002" rIns="90000" bIns="45000"/>
              <a:lstStyle/>
              <a:p>
                <a:r>
                  <a:rPr lang="en-US" altLang="en-US" b="1">
                    <a:solidFill>
                      <a:srgbClr val="000000"/>
                    </a:solidFill>
                    <a:ea typeface="AR PL SungtiL GB" charset="0"/>
                    <a:cs typeface="AR PL SungtiL GB" charset="0"/>
                  </a:rPr>
                  <a:t>n</a:t>
                </a:r>
              </a:p>
            </p:txBody>
          </p:sp>
          <p:sp>
            <p:nvSpPr>
              <p:cNvPr id="37" name="Text Box 35"/>
              <p:cNvSpPr txBox="1">
                <a:spLocks noChangeArrowheads="1"/>
              </p:cNvSpPr>
              <p:nvPr/>
            </p:nvSpPr>
            <p:spPr bwMode="auto">
              <a:xfrm>
                <a:off x="1979" y="1944"/>
                <a:ext cx="220" cy="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61002" rIns="90000" bIns="45000"/>
              <a:lstStyle/>
              <a:p>
                <a:r>
                  <a:rPr lang="en-US" altLang="en-US" b="1">
                    <a:solidFill>
                      <a:srgbClr val="000000"/>
                    </a:solidFill>
                    <a:ea typeface="AR PL SungtiL GB" charset="0"/>
                    <a:cs typeface="AR PL SungtiL GB" charset="0"/>
                  </a:rPr>
                  <a:t>s</a:t>
                </a:r>
              </a:p>
            </p:txBody>
          </p:sp>
          <p:pic>
            <p:nvPicPr>
              <p:cNvPr id="38" name="Picture 3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5" y="2657"/>
                <a:ext cx="302" cy="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39" name="Picture 3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6" y="3058"/>
                <a:ext cx="302" cy="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38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" y="2054"/>
                <a:ext cx="349" cy="2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39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4" y="1631"/>
                <a:ext cx="348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42" name="Freeform 40"/>
              <p:cNvSpPr>
                <a:spLocks/>
              </p:cNvSpPr>
              <p:nvPr/>
            </p:nvSpPr>
            <p:spPr bwMode="auto">
              <a:xfrm>
                <a:off x="3125" y="2077"/>
                <a:ext cx="257" cy="375"/>
              </a:xfrm>
              <a:custGeom>
                <a:avLst/>
                <a:gdLst>
                  <a:gd name="T0" fmla="*/ 1129 w 1138"/>
                  <a:gd name="T1" fmla="*/ 589 h 1659"/>
                  <a:gd name="T2" fmla="*/ 1110 w 1138"/>
                  <a:gd name="T3" fmla="*/ 511 h 1659"/>
                  <a:gd name="T4" fmla="*/ 1085 w 1138"/>
                  <a:gd name="T5" fmla="*/ 437 h 1659"/>
                  <a:gd name="T6" fmla="*/ 1056 w 1138"/>
                  <a:gd name="T7" fmla="*/ 367 h 1659"/>
                  <a:gd name="T8" fmla="*/ 1022 w 1138"/>
                  <a:gd name="T9" fmla="*/ 301 h 1659"/>
                  <a:gd name="T10" fmla="*/ 983 w 1138"/>
                  <a:gd name="T11" fmla="*/ 240 h 1659"/>
                  <a:gd name="T12" fmla="*/ 940 w 1138"/>
                  <a:gd name="T13" fmla="*/ 185 h 1659"/>
                  <a:gd name="T14" fmla="*/ 894 w 1138"/>
                  <a:gd name="T15" fmla="*/ 136 h 1659"/>
                  <a:gd name="T16" fmla="*/ 845 w 1138"/>
                  <a:gd name="T17" fmla="*/ 95 h 1659"/>
                  <a:gd name="T18" fmla="*/ 793 w 1138"/>
                  <a:gd name="T19" fmla="*/ 60 h 1659"/>
                  <a:gd name="T20" fmla="*/ 739 w 1138"/>
                  <a:gd name="T21" fmla="*/ 33 h 1659"/>
                  <a:gd name="T22" fmla="*/ 683 w 1138"/>
                  <a:gd name="T23" fmla="*/ 14 h 1659"/>
                  <a:gd name="T24" fmla="*/ 626 w 1138"/>
                  <a:gd name="T25" fmla="*/ 3 h 1659"/>
                  <a:gd name="T26" fmla="*/ 569 w 1138"/>
                  <a:gd name="T27" fmla="*/ 0 h 1659"/>
                  <a:gd name="T28" fmla="*/ 512 w 1138"/>
                  <a:gd name="T29" fmla="*/ 5 h 1659"/>
                  <a:gd name="T30" fmla="*/ 455 w 1138"/>
                  <a:gd name="T31" fmla="*/ 19 h 1659"/>
                  <a:gd name="T32" fmla="*/ 400 w 1138"/>
                  <a:gd name="T33" fmla="*/ 40 h 1659"/>
                  <a:gd name="T34" fmla="*/ 346 w 1138"/>
                  <a:gd name="T35" fmla="*/ 69 h 1659"/>
                  <a:gd name="T36" fmla="*/ 295 w 1138"/>
                  <a:gd name="T37" fmla="*/ 106 h 1659"/>
                  <a:gd name="T38" fmla="*/ 246 w 1138"/>
                  <a:gd name="T39" fmla="*/ 150 h 1659"/>
                  <a:gd name="T40" fmla="*/ 201 w 1138"/>
                  <a:gd name="T41" fmla="*/ 200 h 1659"/>
                  <a:gd name="T42" fmla="*/ 160 w 1138"/>
                  <a:gd name="T43" fmla="*/ 257 h 1659"/>
                  <a:gd name="T44" fmla="*/ 122 w 1138"/>
                  <a:gd name="T45" fmla="*/ 319 h 1659"/>
                  <a:gd name="T46" fmla="*/ 89 w 1138"/>
                  <a:gd name="T47" fmla="*/ 386 h 1659"/>
                  <a:gd name="T48" fmla="*/ 61 w 1138"/>
                  <a:gd name="T49" fmla="*/ 458 h 1659"/>
                  <a:gd name="T50" fmla="*/ 38 w 1138"/>
                  <a:gd name="T51" fmla="*/ 533 h 1659"/>
                  <a:gd name="T52" fmla="*/ 20 w 1138"/>
                  <a:gd name="T53" fmla="*/ 611 h 1659"/>
                  <a:gd name="T54" fmla="*/ 8 w 1138"/>
                  <a:gd name="T55" fmla="*/ 692 h 1659"/>
                  <a:gd name="T56" fmla="*/ 1 w 1138"/>
                  <a:gd name="T57" fmla="*/ 774 h 1659"/>
                  <a:gd name="T58" fmla="*/ 0 w 1138"/>
                  <a:gd name="T59" fmla="*/ 856 h 1659"/>
                  <a:gd name="T60" fmla="*/ 5 w 1138"/>
                  <a:gd name="T61" fmla="*/ 938 h 1659"/>
                  <a:gd name="T62" fmla="*/ 15 w 1138"/>
                  <a:gd name="T63" fmla="*/ 1019 h 1659"/>
                  <a:gd name="T64" fmla="*/ 31 w 1138"/>
                  <a:gd name="T65" fmla="*/ 1098 h 1659"/>
                  <a:gd name="T66" fmla="*/ 52 w 1138"/>
                  <a:gd name="T67" fmla="*/ 1174 h 1659"/>
                  <a:gd name="T68" fmla="*/ 79 w 1138"/>
                  <a:gd name="T69" fmla="*/ 1247 h 1659"/>
                  <a:gd name="T70" fmla="*/ 110 w 1138"/>
                  <a:gd name="T71" fmla="*/ 1316 h 1659"/>
                  <a:gd name="T72" fmla="*/ 146 w 1138"/>
                  <a:gd name="T73" fmla="*/ 1380 h 1659"/>
                  <a:gd name="T74" fmla="*/ 186 w 1138"/>
                  <a:gd name="T75" fmla="*/ 1439 h 1659"/>
                  <a:gd name="T76" fmla="*/ 230 w 1138"/>
                  <a:gd name="T77" fmla="*/ 1492 h 1659"/>
                  <a:gd name="T78" fmla="*/ 278 w 1138"/>
                  <a:gd name="T79" fmla="*/ 1538 h 1659"/>
                  <a:gd name="T80" fmla="*/ 328 w 1138"/>
                  <a:gd name="T81" fmla="*/ 1577 h 1659"/>
                  <a:gd name="T82" fmla="*/ 381 w 1138"/>
                  <a:gd name="T83" fmla="*/ 1609 h 1659"/>
                  <a:gd name="T84" fmla="*/ 436 w 1138"/>
                  <a:gd name="T85" fmla="*/ 1633 h 1659"/>
                  <a:gd name="T86" fmla="*/ 492 w 1138"/>
                  <a:gd name="T87" fmla="*/ 1649 h 1659"/>
                  <a:gd name="T88" fmla="*/ 549 w 1138"/>
                  <a:gd name="T89" fmla="*/ 1657 h 1659"/>
                  <a:gd name="T90" fmla="*/ 606 w 1138"/>
                  <a:gd name="T91" fmla="*/ 1657 h 1659"/>
                  <a:gd name="T92" fmla="*/ 663 w 1138"/>
                  <a:gd name="T93" fmla="*/ 1649 h 1659"/>
                  <a:gd name="T94" fmla="*/ 719 w 1138"/>
                  <a:gd name="T95" fmla="*/ 1632 h 1659"/>
                  <a:gd name="T96" fmla="*/ 774 w 1138"/>
                  <a:gd name="T97" fmla="*/ 1608 h 1659"/>
                  <a:gd name="T98" fmla="*/ 827 w 1138"/>
                  <a:gd name="T99" fmla="*/ 1576 h 1659"/>
                  <a:gd name="T100" fmla="*/ 877 w 1138"/>
                  <a:gd name="T101" fmla="*/ 1537 h 1659"/>
                  <a:gd name="T102" fmla="*/ 925 w 1138"/>
                  <a:gd name="T103" fmla="*/ 1491 h 1659"/>
                  <a:gd name="T104" fmla="*/ 969 w 1138"/>
                  <a:gd name="T105" fmla="*/ 1438 h 1659"/>
                  <a:gd name="T106" fmla="*/ 1009 w 1138"/>
                  <a:gd name="T107" fmla="*/ 1379 h 1659"/>
                  <a:gd name="T108" fmla="*/ 1045 w 1138"/>
                  <a:gd name="T109" fmla="*/ 1315 h 1659"/>
                  <a:gd name="T110" fmla="*/ 1076 w 1138"/>
                  <a:gd name="T111" fmla="*/ 1246 h 1659"/>
                  <a:gd name="T112" fmla="*/ 1102 w 1138"/>
                  <a:gd name="T113" fmla="*/ 1173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38" h="1659">
                    <a:moveTo>
                      <a:pt x="1137" y="629"/>
                    </a:moveTo>
                    <a:lnTo>
                      <a:pt x="1129" y="589"/>
                    </a:lnTo>
                    <a:lnTo>
                      <a:pt x="1120" y="550"/>
                    </a:lnTo>
                    <a:lnTo>
                      <a:pt x="1110" y="511"/>
                    </a:lnTo>
                    <a:lnTo>
                      <a:pt x="1098" y="474"/>
                    </a:lnTo>
                    <a:lnTo>
                      <a:pt x="1085" y="437"/>
                    </a:lnTo>
                    <a:lnTo>
                      <a:pt x="1071" y="401"/>
                    </a:lnTo>
                    <a:lnTo>
                      <a:pt x="1056" y="367"/>
                    </a:lnTo>
                    <a:lnTo>
                      <a:pt x="1039" y="333"/>
                    </a:lnTo>
                    <a:lnTo>
                      <a:pt x="1022" y="301"/>
                    </a:lnTo>
                    <a:lnTo>
                      <a:pt x="1003" y="270"/>
                    </a:lnTo>
                    <a:lnTo>
                      <a:pt x="983" y="240"/>
                    </a:lnTo>
                    <a:lnTo>
                      <a:pt x="962" y="212"/>
                    </a:lnTo>
                    <a:lnTo>
                      <a:pt x="940" y="185"/>
                    </a:lnTo>
                    <a:lnTo>
                      <a:pt x="918" y="160"/>
                    </a:lnTo>
                    <a:lnTo>
                      <a:pt x="894" y="136"/>
                    </a:lnTo>
                    <a:lnTo>
                      <a:pt x="870" y="115"/>
                    </a:lnTo>
                    <a:lnTo>
                      <a:pt x="845" y="95"/>
                    </a:lnTo>
                    <a:lnTo>
                      <a:pt x="819" y="76"/>
                    </a:lnTo>
                    <a:lnTo>
                      <a:pt x="793" y="60"/>
                    </a:lnTo>
                    <a:lnTo>
                      <a:pt x="766" y="46"/>
                    </a:lnTo>
                    <a:lnTo>
                      <a:pt x="739" y="33"/>
                    </a:lnTo>
                    <a:lnTo>
                      <a:pt x="711" y="23"/>
                    </a:lnTo>
                    <a:lnTo>
                      <a:pt x="683" y="14"/>
                    </a:lnTo>
                    <a:lnTo>
                      <a:pt x="655" y="8"/>
                    </a:lnTo>
                    <a:lnTo>
                      <a:pt x="626" y="3"/>
                    </a:lnTo>
                    <a:lnTo>
                      <a:pt x="597" y="1"/>
                    </a:lnTo>
                    <a:lnTo>
                      <a:pt x="569" y="0"/>
                    </a:lnTo>
                    <a:lnTo>
                      <a:pt x="540" y="2"/>
                    </a:lnTo>
                    <a:lnTo>
                      <a:pt x="512" y="5"/>
                    </a:lnTo>
                    <a:lnTo>
                      <a:pt x="483" y="11"/>
                    </a:lnTo>
                    <a:lnTo>
                      <a:pt x="455" y="19"/>
                    </a:lnTo>
                    <a:lnTo>
                      <a:pt x="427" y="28"/>
                    </a:lnTo>
                    <a:lnTo>
                      <a:pt x="400" y="40"/>
                    </a:lnTo>
                    <a:lnTo>
                      <a:pt x="373" y="54"/>
                    </a:lnTo>
                    <a:lnTo>
                      <a:pt x="346" y="69"/>
                    </a:lnTo>
                    <a:lnTo>
                      <a:pt x="320" y="87"/>
                    </a:lnTo>
                    <a:lnTo>
                      <a:pt x="295" y="106"/>
                    </a:lnTo>
                    <a:lnTo>
                      <a:pt x="270" y="127"/>
                    </a:lnTo>
                    <a:lnTo>
                      <a:pt x="246" y="150"/>
                    </a:lnTo>
                    <a:lnTo>
                      <a:pt x="223" y="174"/>
                    </a:lnTo>
                    <a:lnTo>
                      <a:pt x="201" y="200"/>
                    </a:lnTo>
                    <a:lnTo>
                      <a:pt x="180" y="228"/>
                    </a:lnTo>
                    <a:lnTo>
                      <a:pt x="160" y="257"/>
                    </a:lnTo>
                    <a:lnTo>
                      <a:pt x="140" y="287"/>
                    </a:lnTo>
                    <a:lnTo>
                      <a:pt x="122" y="319"/>
                    </a:lnTo>
                    <a:lnTo>
                      <a:pt x="105" y="352"/>
                    </a:lnTo>
                    <a:lnTo>
                      <a:pt x="89" y="386"/>
                    </a:lnTo>
                    <a:lnTo>
                      <a:pt x="75" y="422"/>
                    </a:lnTo>
                    <a:lnTo>
                      <a:pt x="61" y="458"/>
                    </a:lnTo>
                    <a:lnTo>
                      <a:pt x="49" y="495"/>
                    </a:lnTo>
                    <a:lnTo>
                      <a:pt x="38" y="533"/>
                    </a:lnTo>
                    <a:lnTo>
                      <a:pt x="28" y="572"/>
                    </a:lnTo>
                    <a:lnTo>
                      <a:pt x="20" y="611"/>
                    </a:lnTo>
                    <a:lnTo>
                      <a:pt x="13" y="651"/>
                    </a:lnTo>
                    <a:lnTo>
                      <a:pt x="8" y="692"/>
                    </a:lnTo>
                    <a:lnTo>
                      <a:pt x="4" y="733"/>
                    </a:lnTo>
                    <a:lnTo>
                      <a:pt x="1" y="774"/>
                    </a:lnTo>
                    <a:lnTo>
                      <a:pt x="0" y="815"/>
                    </a:lnTo>
                    <a:lnTo>
                      <a:pt x="0" y="856"/>
                    </a:lnTo>
                    <a:lnTo>
                      <a:pt x="2" y="897"/>
                    </a:lnTo>
                    <a:lnTo>
                      <a:pt x="5" y="938"/>
                    </a:lnTo>
                    <a:lnTo>
                      <a:pt x="9" y="979"/>
                    </a:lnTo>
                    <a:lnTo>
                      <a:pt x="15" y="1019"/>
                    </a:lnTo>
                    <a:lnTo>
                      <a:pt x="23" y="1059"/>
                    </a:lnTo>
                    <a:lnTo>
                      <a:pt x="31" y="1098"/>
                    </a:lnTo>
                    <a:lnTo>
                      <a:pt x="41" y="1137"/>
                    </a:lnTo>
                    <a:lnTo>
                      <a:pt x="52" y="1174"/>
                    </a:lnTo>
                    <a:lnTo>
                      <a:pt x="65" y="1211"/>
                    </a:lnTo>
                    <a:lnTo>
                      <a:pt x="79" y="1247"/>
                    </a:lnTo>
                    <a:lnTo>
                      <a:pt x="94" y="1282"/>
                    </a:lnTo>
                    <a:lnTo>
                      <a:pt x="110" y="1316"/>
                    </a:lnTo>
                    <a:lnTo>
                      <a:pt x="128" y="1349"/>
                    </a:lnTo>
                    <a:lnTo>
                      <a:pt x="146" y="1380"/>
                    </a:lnTo>
                    <a:lnTo>
                      <a:pt x="166" y="1410"/>
                    </a:lnTo>
                    <a:lnTo>
                      <a:pt x="186" y="1439"/>
                    </a:lnTo>
                    <a:lnTo>
                      <a:pt x="208" y="1466"/>
                    </a:lnTo>
                    <a:lnTo>
                      <a:pt x="230" y="1492"/>
                    </a:lnTo>
                    <a:lnTo>
                      <a:pt x="254" y="1516"/>
                    </a:lnTo>
                    <a:lnTo>
                      <a:pt x="278" y="1538"/>
                    </a:lnTo>
                    <a:lnTo>
                      <a:pt x="303" y="1558"/>
                    </a:lnTo>
                    <a:lnTo>
                      <a:pt x="328" y="1577"/>
                    </a:lnTo>
                    <a:lnTo>
                      <a:pt x="354" y="1594"/>
                    </a:lnTo>
                    <a:lnTo>
                      <a:pt x="381" y="1609"/>
                    </a:lnTo>
                    <a:lnTo>
                      <a:pt x="408" y="1622"/>
                    </a:lnTo>
                    <a:lnTo>
                      <a:pt x="436" y="1633"/>
                    </a:lnTo>
                    <a:lnTo>
                      <a:pt x="464" y="1642"/>
                    </a:lnTo>
                    <a:lnTo>
                      <a:pt x="492" y="1649"/>
                    </a:lnTo>
                    <a:lnTo>
                      <a:pt x="520" y="1654"/>
                    </a:lnTo>
                    <a:lnTo>
                      <a:pt x="549" y="1657"/>
                    </a:lnTo>
                    <a:lnTo>
                      <a:pt x="578" y="1658"/>
                    </a:lnTo>
                    <a:lnTo>
                      <a:pt x="606" y="1657"/>
                    </a:lnTo>
                    <a:lnTo>
                      <a:pt x="635" y="1654"/>
                    </a:lnTo>
                    <a:lnTo>
                      <a:pt x="663" y="1649"/>
                    </a:lnTo>
                    <a:lnTo>
                      <a:pt x="691" y="1642"/>
                    </a:lnTo>
                    <a:lnTo>
                      <a:pt x="719" y="1632"/>
                    </a:lnTo>
                    <a:lnTo>
                      <a:pt x="747" y="1621"/>
                    </a:lnTo>
                    <a:lnTo>
                      <a:pt x="774" y="1608"/>
                    </a:lnTo>
                    <a:lnTo>
                      <a:pt x="801" y="1593"/>
                    </a:lnTo>
                    <a:lnTo>
                      <a:pt x="827" y="1576"/>
                    </a:lnTo>
                    <a:lnTo>
                      <a:pt x="852" y="1557"/>
                    </a:lnTo>
                    <a:lnTo>
                      <a:pt x="877" y="1537"/>
                    </a:lnTo>
                    <a:lnTo>
                      <a:pt x="901" y="1515"/>
                    </a:lnTo>
                    <a:lnTo>
                      <a:pt x="925" y="1491"/>
                    </a:lnTo>
                    <a:lnTo>
                      <a:pt x="947" y="1465"/>
                    </a:lnTo>
                    <a:lnTo>
                      <a:pt x="969" y="1438"/>
                    </a:lnTo>
                    <a:lnTo>
                      <a:pt x="989" y="1409"/>
                    </a:lnTo>
                    <a:lnTo>
                      <a:pt x="1009" y="1379"/>
                    </a:lnTo>
                    <a:lnTo>
                      <a:pt x="1027" y="1348"/>
                    </a:lnTo>
                    <a:lnTo>
                      <a:pt x="1045" y="1315"/>
                    </a:lnTo>
                    <a:lnTo>
                      <a:pt x="1061" y="1281"/>
                    </a:lnTo>
                    <a:lnTo>
                      <a:pt x="1076" y="1246"/>
                    </a:lnTo>
                    <a:lnTo>
                      <a:pt x="1090" y="1210"/>
                    </a:lnTo>
                    <a:lnTo>
                      <a:pt x="1102" y="1173"/>
                    </a:lnTo>
                  </a:path>
                </a:pathLst>
              </a:custGeom>
              <a:noFill/>
              <a:ln w="18360" cap="flat">
                <a:solidFill>
                  <a:srgbClr val="3465A4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Oval 41"/>
              <p:cNvSpPr>
                <a:spLocks noChangeArrowheads="1"/>
              </p:cNvSpPr>
              <p:nvPr/>
            </p:nvSpPr>
            <p:spPr bwMode="auto">
              <a:xfrm>
                <a:off x="3234" y="2249"/>
                <a:ext cx="28" cy="27"/>
              </a:xfrm>
              <a:prstGeom prst="ellipse">
                <a:avLst/>
              </a:prstGeom>
              <a:solidFill>
                <a:srgbClr val="333333"/>
              </a:solidFill>
              <a:ln w="9525" cap="flat">
                <a:solidFill>
                  <a:srgbClr val="3465A4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44" name="Object 42"/>
              <p:cNvGraphicFramePr>
                <a:graphicFrameLocks noChangeAspect="1"/>
              </p:cNvGraphicFramePr>
              <p:nvPr/>
            </p:nvGraphicFramePr>
            <p:xfrm>
              <a:off x="3374" y="1948"/>
              <a:ext cx="213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93" r:id="rId12" imgW="300960" imgH="302040" progId="">
                      <p:embed/>
                    </p:oleObj>
                  </mc:Choice>
                  <mc:Fallback>
                    <p:oleObj r:id="rId12" imgW="300960" imgH="302040" progId="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74" y="1948"/>
                            <a:ext cx="213" cy="275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blipFill dpi="0" rotWithShape="0">
                                  <a:blip/>
                                  <a:srcRect/>
                                  <a:stretch>
                                    <a:fillRect/>
                                  </a:stretch>
                                </a:blip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rgbClr val="000000">
                                      <a:alpha val="74998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970" y="3317915"/>
            <a:ext cx="2261486" cy="102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162" y="2567531"/>
            <a:ext cx="5848559" cy="14750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1413" y="1828800"/>
                <a:ext cx="429686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i="1" dirty="0" smtClean="0"/>
              </a:p>
              <a:p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the complex parallel and perpendicular components of the incoming </a:t>
                </a:r>
              </a:p>
              <a:p>
                <a:r>
                  <a:rPr lang="en-US" dirty="0"/>
                  <a:t>electric field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′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are the complex electric field components after the scattering </a:t>
                </a:r>
                <a:r>
                  <a:rPr lang="en-US" dirty="0" smtClean="0"/>
                  <a:t>event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1828800"/>
                <a:ext cx="4296861" cy="2031325"/>
              </a:xfrm>
              <a:prstGeom prst="rect">
                <a:avLst/>
              </a:prstGeom>
              <a:blipFill rotWithShape="0">
                <a:blip r:embed="rId4"/>
                <a:stretch>
                  <a:fillRect l="-1135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7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CBS Phenomena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CBS </a:t>
            </a:r>
            <a:r>
              <a:rPr lang="mr-IN" sz="2800" dirty="0" smtClean="0"/>
              <a:t>–</a:t>
            </a:r>
            <a:r>
              <a:rPr lang="en-US" sz="2800" dirty="0" smtClean="0"/>
              <a:t> or Coherent Backscattering Enhancement </a:t>
            </a:r>
          </a:p>
          <a:p>
            <a:endParaRPr lang="en-US" sz="2800" dirty="0"/>
          </a:p>
          <a:p>
            <a:r>
              <a:rPr lang="en-US" sz="2800" dirty="0"/>
              <a:t>Weak localization of light can be detected since it is manifested as an enhancement of light intensity in the backscattering direction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9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55" y="459393"/>
            <a:ext cx="5588573" cy="56308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87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12" y="1914525"/>
            <a:ext cx="4504166" cy="344436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87095" y="5563285"/>
                <a:ext cx="6096000" cy="8002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dirty="0" smtClean="0"/>
                  <a:t>The foundation for the detection: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= 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𝜗</m:t>
                      </m:r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𝑙</m:t>
                      </m:r>
                    </m:oMath>
                  </m:oMathPara>
                </a14:m>
                <a:endParaRPr lang="en-US" sz="2800" dirty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095" y="5563285"/>
                <a:ext cx="6096000" cy="800219"/>
              </a:xfrm>
              <a:prstGeom prst="rect">
                <a:avLst/>
              </a:prstGeom>
              <a:blipFill rotWithShape="0">
                <a:blip r:embed="rId3"/>
                <a:stretch>
                  <a:fillRect t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 txBox="1">
            <a:spLocks/>
          </p:cNvSpPr>
          <p:nvPr/>
        </p:nvSpPr>
        <p:spPr>
          <a:xfrm>
            <a:off x="1061824" y="754636"/>
            <a:ext cx="8946541" cy="5235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sz="1600" dirty="0" smtClean="0"/>
          </a:p>
          <a:p>
            <a:r>
              <a:rPr lang="en-US" dirty="0" smtClean="0"/>
              <a:t>Incorporating Faraday Rotation by Glucose</a:t>
            </a:r>
            <a:endParaRPr lang="en-US" dirty="0" smtClean="0">
              <a:ea typeface="Cambria Math" charset="0"/>
              <a:cs typeface="Cambria Math" charset="0"/>
            </a:endParaRPr>
          </a:p>
          <a:p>
            <a:endParaRPr lang="en-US" sz="1600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252360" y="3636706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7" r="3" b="3"/>
          <a:stretch/>
        </p:blipFill>
        <p:spPr>
          <a:xfrm>
            <a:off x="6575216" y="1658887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2645" y="35029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forward </a:t>
            </a:r>
            <a:r>
              <a:rPr lang="en-US" dirty="0"/>
              <a:t>and Reverse </a:t>
            </a:r>
            <a:r>
              <a:rPr lang="en-US" dirty="0" smtClean="0"/>
              <a:t>- path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58533" y="726863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This is an example of the path being in the forward and reverse direction if the initial entry point is straight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538" y="3919961"/>
            <a:ext cx="8317120" cy="463232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84" y="1773503"/>
            <a:ext cx="7731297" cy="63573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4222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914400">
              <a:spcAft>
                <a:spcPts val="0"/>
              </a:spcAft>
              <a:buClrTx/>
              <a:buSzTx/>
            </a:pPr>
            <a:r>
              <a:rPr lang="en-US" sz="3200" dirty="0" smtClean="0"/>
              <a:t>Background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sz="3200" dirty="0" smtClean="0"/>
              <a:t>Motivation 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sz="3200" dirty="0" smtClean="0"/>
              <a:t>Electric Field Monte Carlo Simulation </a:t>
            </a:r>
            <a:r>
              <a:rPr lang="mr-IN" sz="3200" dirty="0" smtClean="0"/>
              <a:t>–</a:t>
            </a:r>
            <a:r>
              <a:rPr lang="en-US" sz="3200" dirty="0" smtClean="0"/>
              <a:t> Coherent Light Backscattering from Glucose Solution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sz="3200" dirty="0" smtClean="0"/>
              <a:t>Results</a:t>
            </a:r>
          </a:p>
          <a:p>
            <a:pPr defTabSz="914400">
              <a:spcAft>
                <a:spcPts val="0"/>
              </a:spcAft>
              <a:buClrTx/>
              <a:buSzTx/>
            </a:pPr>
            <a:r>
              <a:rPr lang="en-US" sz="3200" dirty="0" smtClean="0"/>
              <a:t>Summary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7890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91" y="2133095"/>
            <a:ext cx="2984193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smtClean="0"/>
              <a:t>Varying the angle of rotation Due to Faraday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268896" y="966787"/>
            <a:ext cx="6012832" cy="3541714"/>
          </a:xfrm>
        </p:spPr>
        <p:txBody>
          <a:bodyPr>
            <a:normAutofit/>
          </a:bodyPr>
          <a:lstStyle/>
          <a:p>
            <a:r>
              <a:rPr lang="en-US" smtClean="0"/>
              <a:t>We accommodate for the Faraday rotation by adding a P factor to the already existing rotation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95569" y="4707808"/>
                <a:ext cx="8689304" cy="9560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charset="0"/>
                      </a:rPr>
                      <m:t>𝛿</m:t>
                    </m:r>
                    <m:r>
                      <a:rPr lang="en-US" sz="4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sz="44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𝜗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sub>
                    </m:sSub>
                    <m:r>
                      <a:rPr lang="en-US" sz="4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4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4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𝜗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y</m:t>
                        </m:r>
                      </m:sub>
                    </m:sSub>
                    <m:sSub>
                      <m:sSubPr>
                        <m:ctrlP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sub>
                    </m:sSub>
                    <m:r>
                      <a:rPr lang="en-US" sz="4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4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4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𝜗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44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z</m:t>
                        </m:r>
                      </m:sub>
                    </m:sSub>
                    <m:sSub>
                      <m:sSubPr>
                        <m:ctrlP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sz="4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sz="4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r>
                      <a:rPr lang="en-US" sz="4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𝑧</m:t>
                    </m:r>
                    <m:r>
                      <a:rPr lang="en-US" sz="4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569" y="4707808"/>
                <a:ext cx="8689304" cy="9560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69" y="2640426"/>
            <a:ext cx="1054100" cy="55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692" y="2462218"/>
                <a:ext cx="4636887" cy="925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𝜙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3200" b="0" i="0" smtClean="0">
                                        <a:latin typeface="Cambria Math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3200" b="0" i="1" smtClean="0">
                                        <a:latin typeface="Cambria Math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32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3200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</a:rPr>
                                      <m:t>𝜙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92" y="2462218"/>
                <a:ext cx="4636887" cy="92519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9" y="1967326"/>
            <a:ext cx="4686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4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39" y="2249487"/>
            <a:ext cx="8510221" cy="82974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282" y="5164091"/>
            <a:ext cx="8657835" cy="71427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39" y="3986710"/>
            <a:ext cx="8723539" cy="485868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96" y="850641"/>
            <a:ext cx="8440847" cy="6940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0934" y="352424"/>
            <a:ext cx="506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the Introduction of the Faraday Effect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0935" y="3378240"/>
            <a:ext cx="506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the Introduction </a:t>
            </a:r>
            <a:r>
              <a:rPr lang="en-US" dirty="0"/>
              <a:t>of the Faraday Effect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0935" y="1685900"/>
            <a:ext cx="506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the Introduction </a:t>
            </a:r>
            <a:r>
              <a:rPr lang="en-US" dirty="0"/>
              <a:t>of the Faraday Effect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0621" y="4587036"/>
            <a:ext cx="506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the Introduction </a:t>
            </a:r>
            <a:r>
              <a:rPr lang="en-US" dirty="0"/>
              <a:t>of the Faraday Effect</a:t>
            </a:r>
          </a:p>
        </p:txBody>
      </p:sp>
      <p:sp>
        <p:nvSpPr>
          <p:cNvPr id="4" name="Frame 3"/>
          <p:cNvSpPr/>
          <p:nvPr/>
        </p:nvSpPr>
        <p:spPr>
          <a:xfrm>
            <a:off x="5986272" y="850641"/>
            <a:ext cx="1670304" cy="6940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352800" y="2249487"/>
            <a:ext cx="3505200" cy="829746"/>
          </a:xfrm>
          <a:prstGeom prst="fram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5691749" y="3784004"/>
            <a:ext cx="2084832" cy="829746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4992624" y="5157814"/>
            <a:ext cx="2359152" cy="69407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57" y="2956833"/>
            <a:ext cx="10681510" cy="202948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8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46" y="210280"/>
            <a:ext cx="8866260" cy="6583196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708025" y="3657599"/>
            <a:ext cx="8314055" cy="1417619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1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133" y="2142067"/>
            <a:ext cx="2968831" cy="4555011"/>
          </a:xfrm>
        </p:spPr>
        <p:txBody>
          <a:bodyPr/>
          <a:lstStyle/>
          <a:p>
            <a:r>
              <a:rPr lang="en-US" dirty="0" smtClean="0"/>
              <a:t>1.674 when Verdict Constant 0.0039</a:t>
            </a:r>
          </a:p>
          <a:p>
            <a:r>
              <a:rPr lang="en-US" dirty="0" smtClean="0"/>
              <a:t>1.677 when Verdict Constant 0</a:t>
            </a:r>
          </a:p>
          <a:p>
            <a:r>
              <a:rPr lang="en-US" dirty="0" smtClean="0"/>
              <a:t>1.4417 when Verdict Constant is 0.3</a:t>
            </a:r>
          </a:p>
          <a:p>
            <a:r>
              <a:rPr lang="en-US" dirty="0" smtClean="0"/>
              <a:t>0.2% difference between the glucose verdict factor and no magnetic field present. 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140094"/>
              </p:ext>
            </p:extLst>
          </p:nvPr>
        </p:nvGraphicFramePr>
        <p:xfrm>
          <a:off x="3371405" y="2142067"/>
          <a:ext cx="8606839" cy="4555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866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Coherent Backscattering Factor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642404"/>
              </p:ext>
            </p:extLst>
          </p:nvPr>
        </p:nvGraphicFramePr>
        <p:xfrm>
          <a:off x="685800" y="2141537"/>
          <a:ext cx="10405753" cy="4093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853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134" y="152400"/>
            <a:ext cx="10131425" cy="1456267"/>
          </a:xfrm>
        </p:spPr>
        <p:txBody>
          <a:bodyPr/>
          <a:lstStyle/>
          <a:p>
            <a:r>
              <a:rPr lang="en-US" dirty="0" smtClean="0"/>
              <a:t>Faraday Rotation vs. Enhancement Factor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711628"/>
              </p:ext>
            </p:extLst>
          </p:nvPr>
        </p:nvGraphicFramePr>
        <p:xfrm>
          <a:off x="2605741" y="1449000"/>
          <a:ext cx="8921273" cy="5102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608667"/>
            <a:ext cx="2605741" cy="4709006"/>
          </a:xfrm>
        </p:spPr>
        <p:txBody>
          <a:bodyPr/>
          <a:lstStyle/>
          <a:p>
            <a:r>
              <a:rPr lang="en-US" dirty="0" smtClean="0"/>
              <a:t>1.675 when Verdict Constant 0</a:t>
            </a:r>
          </a:p>
          <a:p>
            <a:r>
              <a:rPr lang="en-US" dirty="0" smtClean="0"/>
              <a:t>1.51 when Verdict Constant is 0.3</a:t>
            </a:r>
          </a:p>
        </p:txBody>
      </p:sp>
    </p:spTree>
    <p:extLst>
      <p:ext uri="{BB962C8B-B14F-4D97-AF65-F5344CB8AC3E}">
        <p14:creationId xmlns:p14="http://schemas.microsoft.com/office/powerpoint/2010/main" val="3278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20" y="639097"/>
            <a:ext cx="5132290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81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US" dirty="0" smtClean="0"/>
              <a:t>Relationship between simulation and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Figure to show magnetic field in the x -direction</a:t>
            </a:r>
            <a:endParaRPr lang="en-US" sz="28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912519" y="1686296"/>
            <a:ext cx="17689" cy="142520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4636749" y="1686296"/>
            <a:ext cx="25400" cy="13208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358904" y="1738498"/>
            <a:ext cx="0" cy="13208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63959" y="1194005"/>
            <a:ext cx="648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B</a:t>
            </a:r>
            <a:r>
              <a:rPr lang="en-US" sz="1600" smtClean="0">
                <a:solidFill>
                  <a:schemeClr val="bg1"/>
                </a:solidFill>
              </a:rPr>
              <a:t>x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50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065867"/>
            <a:ext cx="10131425" cy="3649133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Ability to simulate </a:t>
            </a:r>
            <a:r>
              <a:rPr lang="mr-IN" dirty="0" smtClean="0"/>
              <a:t>–</a:t>
            </a:r>
            <a:r>
              <a:rPr lang="en-US" dirty="0" smtClean="0"/>
              <a:t> using the Monte Carlo simulation - Faraday rotation inside a turbid medium</a:t>
            </a:r>
          </a:p>
          <a:p>
            <a:endParaRPr lang="en-US" dirty="0" smtClean="0"/>
          </a:p>
          <a:p>
            <a:r>
              <a:rPr lang="en-US" dirty="0" smtClean="0"/>
              <a:t>Ran simulation to to detect the CBS when there is a magnetic field through a glucose solution</a:t>
            </a:r>
          </a:p>
          <a:p>
            <a:endParaRPr lang="en-US" dirty="0" smtClean="0"/>
          </a:p>
          <a:p>
            <a:r>
              <a:rPr lang="en-US" dirty="0" smtClean="0"/>
              <a:t>There is a small difference. The challenge is to improve the detection, then it would be possible to do Locking detection</a:t>
            </a:r>
            <a:r>
              <a:rPr lang="en-US" smtClean="0"/>
              <a:t>. 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38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914354"/>
            <a:ext cx="5449889" cy="302928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2" y="1823405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1500" dirty="0"/>
              <a:t>Glucose is an important molecule to metabolism: it is the primary way of transport of carbohydrates as well as important fuel in cells. </a:t>
            </a:r>
          </a:p>
          <a:p>
            <a:pPr>
              <a:lnSpc>
                <a:spcPct val="80000"/>
              </a:lnSpc>
            </a:pPr>
            <a:endParaRPr lang="en-US" sz="1500" dirty="0"/>
          </a:p>
          <a:p>
            <a:pPr>
              <a:lnSpc>
                <a:spcPct val="80000"/>
              </a:lnSpc>
            </a:pPr>
            <a:r>
              <a:rPr lang="en-US" sz="1500" dirty="0"/>
              <a:t>Diabetes mellitus is a group of diseases in which either: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The person does not produce enough insulin (Type I)</a:t>
            </a:r>
          </a:p>
          <a:p>
            <a:pPr lvl="1">
              <a:lnSpc>
                <a:spcPct val="80000"/>
              </a:lnSpc>
            </a:pPr>
            <a:r>
              <a:rPr lang="en-US" sz="1500" dirty="0"/>
              <a:t>The cells do not respond to insulin that is produced (Type II)</a:t>
            </a:r>
          </a:p>
          <a:p>
            <a:pPr>
              <a:lnSpc>
                <a:spcPct val="80000"/>
              </a:lnSpc>
            </a:pPr>
            <a:r>
              <a:rPr lang="en-US" sz="1500" dirty="0"/>
              <a:t>Diabetes patients have to constantly prick themselves to check their blood sugar levels. </a:t>
            </a:r>
          </a:p>
        </p:txBody>
      </p:sp>
    </p:spTree>
    <p:extLst>
      <p:ext uri="{BB962C8B-B14F-4D97-AF65-F5344CB8AC3E}">
        <p14:creationId xmlns:p14="http://schemas.microsoft.com/office/powerpoint/2010/main" val="71528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 vs. Type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 :</a:t>
            </a:r>
          </a:p>
          <a:p>
            <a:pPr lvl="1"/>
            <a:r>
              <a:rPr lang="en-US" dirty="0" smtClean="0"/>
              <a:t>Called the insulin-dependent diabetes mellitus or juvenile diabetes</a:t>
            </a:r>
          </a:p>
          <a:p>
            <a:endParaRPr lang="en-US" dirty="0" smtClean="0"/>
          </a:p>
          <a:p>
            <a:r>
              <a:rPr lang="en-US" dirty="0" smtClean="0"/>
              <a:t>Type II:</a:t>
            </a:r>
          </a:p>
          <a:p>
            <a:pPr lvl="1"/>
            <a:r>
              <a:rPr lang="en-US" dirty="0" smtClean="0"/>
              <a:t>Related more to modern life style or adult diabetes</a:t>
            </a:r>
          </a:p>
          <a:p>
            <a:pPr lvl="1"/>
            <a:r>
              <a:rPr lang="en-US" dirty="0" smtClean="0"/>
              <a:t>Constitutes &gt;95% of all diabetic patients and effects over 25 million people in the US, and over 340 million in the world.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Both types require constant monitoring of glucose concentration</a:t>
            </a:r>
          </a:p>
        </p:txBody>
      </p:sp>
    </p:spTree>
    <p:extLst>
      <p:ext uri="{BB962C8B-B14F-4D97-AF65-F5344CB8AC3E}">
        <p14:creationId xmlns:p14="http://schemas.microsoft.com/office/powerpoint/2010/main" val="141017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568" y="1472040"/>
            <a:ext cx="4882690" cy="366201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/>
              <a:t>Current </a:t>
            </a:r>
            <a:r>
              <a:rPr lang="en-US" dirty="0" smtClean="0"/>
              <a:t>Invasive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1472040"/>
            <a:ext cx="5363452" cy="3933440"/>
          </a:xfrm>
        </p:spPr>
        <p:txBody>
          <a:bodyPr>
            <a:normAutofit/>
          </a:bodyPr>
          <a:lstStyle/>
          <a:p>
            <a:r>
              <a:rPr lang="en-US" sz="2400" dirty="0"/>
              <a:t>Have to constantly monitor their glucose levels</a:t>
            </a:r>
          </a:p>
          <a:p>
            <a:r>
              <a:rPr lang="en-US" sz="2400" dirty="0"/>
              <a:t>Prick finger, drop onto to strip to insert into glucometer</a:t>
            </a:r>
          </a:p>
          <a:p>
            <a:r>
              <a:rPr lang="en-US" sz="2400" dirty="0"/>
              <a:t>Flux of the reaction creates an electric signal and responds to the electrical strength</a:t>
            </a:r>
          </a:p>
        </p:txBody>
      </p:sp>
    </p:spTree>
    <p:extLst>
      <p:ext uri="{BB962C8B-B14F-4D97-AF65-F5344CB8AC3E}">
        <p14:creationId xmlns:p14="http://schemas.microsoft.com/office/powerpoint/2010/main" val="1754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Non-Invasive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Solutions:</a:t>
            </a:r>
          </a:p>
          <a:p>
            <a:pPr lvl="1"/>
            <a:r>
              <a:rPr lang="en-US" dirty="0" smtClean="0"/>
              <a:t>Photo-acoustic Spectroscopy </a:t>
            </a:r>
          </a:p>
          <a:p>
            <a:pPr lvl="1"/>
            <a:r>
              <a:rPr lang="en-US" dirty="0" smtClean="0"/>
              <a:t>Optical Coherence Tomography (OCT)</a:t>
            </a:r>
          </a:p>
          <a:p>
            <a:pPr lvl="1"/>
            <a:r>
              <a:rPr lang="en-US" dirty="0" smtClean="0"/>
              <a:t>Scattering</a:t>
            </a:r>
          </a:p>
          <a:p>
            <a:r>
              <a:rPr lang="en-US" dirty="0" smtClean="0"/>
              <a:t>Other Less Successful Solutions: </a:t>
            </a:r>
          </a:p>
          <a:p>
            <a:pPr lvl="1"/>
            <a:r>
              <a:rPr lang="en-US" dirty="0" err="1" smtClean="0"/>
              <a:t>Cnoga</a:t>
            </a:r>
            <a:r>
              <a:rPr lang="en-US" dirty="0" smtClean="0"/>
              <a:t> Medical Ltd.  - Combo Glucometer </a:t>
            </a:r>
          </a:p>
          <a:p>
            <a:pPr lvl="1"/>
            <a:r>
              <a:rPr lang="en-US" dirty="0" err="1" smtClean="0"/>
              <a:t>Oculir</a:t>
            </a:r>
            <a:endParaRPr lang="en-US" dirty="0" smtClean="0"/>
          </a:p>
          <a:p>
            <a:pPr lvl="1"/>
            <a:r>
              <a:rPr lang="en-US" dirty="0" smtClean="0"/>
              <a:t>Integrity Applications Ltd.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457" y="531279"/>
            <a:ext cx="4482935" cy="438510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Three Main Optical Methods for Sensing Glucose Concentration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7323176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6688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48" y="728133"/>
            <a:ext cx="4437479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152" y="3617588"/>
            <a:ext cx="5203472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/>
              <a:t>Absorption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84223" y="697442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 smtClean="0"/>
              <a:t>One  way to do optical detection of glucose is through absorption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6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571500"/>
            <a:ext cx="4259255" cy="2683330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32" y="3526971"/>
            <a:ext cx="2721427" cy="2721427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/>
              <a:t>Scattering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Optical sensor based on the magneto optic effect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Uses the rotation of polarized light which passes through the medium subject to a magnetic field 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The linear polarization will rotate because of the Faraday </a:t>
            </a:r>
            <a:r>
              <a:rPr lang="en-US" dirty="0" smtClean="0"/>
              <a:t>Effect due to Glucose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The intensity of the Speckle field of the backscatter light changes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867</Words>
  <Application>Microsoft Macintosh PowerPoint</Application>
  <PresentationFormat>Widescreen</PresentationFormat>
  <Paragraphs>139</Paragraphs>
  <Slides>28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 PL SungtiL GB</vt:lpstr>
      <vt:lpstr>Calibri</vt:lpstr>
      <vt:lpstr>Calibri Light</vt:lpstr>
      <vt:lpstr>Cambria Math</vt:lpstr>
      <vt:lpstr>Mangal</vt:lpstr>
      <vt:lpstr>Wingdings 3</vt:lpstr>
      <vt:lpstr>Arial</vt:lpstr>
      <vt:lpstr>Celestial</vt:lpstr>
      <vt:lpstr>Non-contact Detection of Glucose Concentration – Monte Carlo Simulation </vt:lpstr>
      <vt:lpstr>Outline of Presentation</vt:lpstr>
      <vt:lpstr>Background</vt:lpstr>
      <vt:lpstr>Type I vs. Type II</vt:lpstr>
      <vt:lpstr>Current Invasive Methods</vt:lpstr>
      <vt:lpstr>Current Non-Invasive Methods</vt:lpstr>
      <vt:lpstr>Three Main Optical Methods for Sensing Glucose Concentration</vt:lpstr>
      <vt:lpstr>Absorption</vt:lpstr>
      <vt:lpstr>Scattering </vt:lpstr>
      <vt:lpstr>Polarization</vt:lpstr>
      <vt:lpstr>Challenges of Non-Invasive Glucose sensing</vt:lpstr>
      <vt:lpstr>Focus of the Capstone Study</vt:lpstr>
      <vt:lpstr>About the Monte Carlo Simulation</vt:lpstr>
      <vt:lpstr>EMC Explained</vt:lpstr>
      <vt:lpstr>S Matrix</vt:lpstr>
      <vt:lpstr>What is the CBS Phenomena</vt:lpstr>
      <vt:lpstr>PowerPoint Presentation</vt:lpstr>
      <vt:lpstr>PowerPoint Presentation</vt:lpstr>
      <vt:lpstr>forward and Reverse - path</vt:lpstr>
      <vt:lpstr>Varying the angle of rotation Due to Faraday</vt:lpstr>
      <vt:lpstr>PowerPoint Presentation</vt:lpstr>
      <vt:lpstr>PowerPoint Presentation</vt:lpstr>
      <vt:lpstr>PowerPoint Presentation</vt:lpstr>
      <vt:lpstr>Results</vt:lpstr>
      <vt:lpstr>Coherent Backscattering Factor</vt:lpstr>
      <vt:lpstr>Faraday Rotation vs. Enhancement Factor</vt:lpstr>
      <vt:lpstr>Relationship between simulation and Reality</vt:lpstr>
      <vt:lpstr>Summary: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Non-contact Detection of Glucose Concentration – Monte Carlo Simulation </dc:title>
  <dc:creator>Robert Davis</dc:creator>
  <cp:lastModifiedBy>Robert Davis</cp:lastModifiedBy>
  <cp:revision>44</cp:revision>
  <dcterms:created xsi:type="dcterms:W3CDTF">2017-05-01T16:22:33Z</dcterms:created>
  <dcterms:modified xsi:type="dcterms:W3CDTF">2017-05-02T23:08:42Z</dcterms:modified>
</cp:coreProperties>
</file>